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22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8C102497-0C5D-4F96-8D8B-9CF200B0FB19}"/>
    <pc:docChg chg="custSel modSld">
      <pc:chgData name="RAUL RANGEL" userId="c70c15fe7a52ffdf" providerId="LiveId" clId="{8C102497-0C5D-4F96-8D8B-9CF200B0FB19}" dt="2021-07-02T18:38:37.249" v="72" actId="20577"/>
      <pc:docMkLst>
        <pc:docMk/>
      </pc:docMkLst>
      <pc:sldChg chg="modSp mod">
        <pc:chgData name="RAUL RANGEL" userId="c70c15fe7a52ffdf" providerId="LiveId" clId="{8C102497-0C5D-4F96-8D8B-9CF200B0FB19}" dt="2021-07-02T18:38:37.249" v="72" actId="20577"/>
        <pc:sldMkLst>
          <pc:docMk/>
          <pc:sldMk cId="4112492492" sldId="258"/>
        </pc:sldMkLst>
        <pc:spChg chg="mod">
          <ac:chgData name="RAUL RANGEL" userId="c70c15fe7a52ffdf" providerId="LiveId" clId="{8C102497-0C5D-4F96-8D8B-9CF200B0FB19}" dt="2021-07-02T18:38:02.713" v="7" actId="20577"/>
          <ac:spMkLst>
            <pc:docMk/>
            <pc:sldMk cId="4112492492" sldId="258"/>
            <ac:spMk id="28" creationId="{00000000-0000-0000-0000-000000000000}"/>
          </ac:spMkLst>
        </pc:spChg>
        <pc:spChg chg="mod">
          <ac:chgData name="RAUL RANGEL" userId="c70c15fe7a52ffdf" providerId="LiveId" clId="{8C102497-0C5D-4F96-8D8B-9CF200B0FB19}" dt="2021-07-02T18:37:55.265" v="1" actId="20577"/>
          <ac:spMkLst>
            <pc:docMk/>
            <pc:sldMk cId="4112492492" sldId="258"/>
            <ac:spMk id="31" creationId="{00000000-0000-0000-0000-000000000000}"/>
          </ac:spMkLst>
        </pc:spChg>
        <pc:spChg chg="mod">
          <ac:chgData name="RAUL RANGEL" userId="c70c15fe7a52ffdf" providerId="LiveId" clId="{8C102497-0C5D-4F96-8D8B-9CF200B0FB19}" dt="2021-07-02T18:38:37.249" v="72" actId="20577"/>
          <ac:spMkLst>
            <pc:docMk/>
            <pc:sldMk cId="4112492492" sldId="258"/>
            <ac:spMk id="7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03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7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07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9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92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18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9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5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7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3D4A-3EAB-4E51-8698-1EEA2967BE4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3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CuadroTexto"/>
          <p:cNvSpPr txBox="1"/>
          <p:nvPr/>
        </p:nvSpPr>
        <p:spPr>
          <a:xfrm>
            <a:off x="1259632" y="880529"/>
            <a:ext cx="5851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PP E022  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Investigación y Desarrollo Tecnológico en Salud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125055" y="1150967"/>
            <a:ext cx="4001422" cy="1115575"/>
            <a:chOff x="2124331" y="790927"/>
            <a:chExt cx="3579464" cy="1115575"/>
          </a:xfrm>
        </p:grpSpPr>
        <p:sp>
          <p:nvSpPr>
            <p:cNvPr id="46" name="45 Rectángulo"/>
            <p:cNvSpPr/>
            <p:nvPr/>
          </p:nvSpPr>
          <p:spPr>
            <a:xfrm>
              <a:off x="2124331" y="1412752"/>
              <a:ext cx="3563712" cy="493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artículos científicos publicados en revistas de impacto alto (S)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Promedio de productos de la investigación por investigador Institucional (S)</a:t>
              </a: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141199" y="790927"/>
              <a:ext cx="3562596" cy="5047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institucionales de alto nivel (A)</a:t>
              </a:r>
            </a:p>
          </p:txBody>
        </p:sp>
      </p:grpSp>
      <p:cxnSp>
        <p:nvCxnSpPr>
          <p:cNvPr id="65" name="64 Conector recto"/>
          <p:cNvCxnSpPr>
            <a:endCxn id="46" idx="0"/>
          </p:cNvCxnSpPr>
          <p:nvPr/>
        </p:nvCxnSpPr>
        <p:spPr>
          <a:xfrm>
            <a:off x="4116338" y="1679574"/>
            <a:ext cx="624" cy="93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227742" y="1052989"/>
            <a:ext cx="1967994" cy="712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Contribuir al desarrollo económico incluyente mediante el desarrollo de la investigación científica para  generar conocimiento sobre temas prioritarios en salud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250962" y="1772816"/>
            <a:ext cx="1800758" cy="56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Los investigadores de las entidades coordinadas por la CCINSHAE generan conocimiento sobre temas prioritarios en salud</a:t>
            </a:r>
          </a:p>
        </p:txBody>
      </p:sp>
      <p:sp>
        <p:nvSpPr>
          <p:cNvPr id="72" name="Text Box 6"/>
          <p:cNvSpPr txBox="1">
            <a:spLocks noChangeArrowheads="1"/>
          </p:cNvSpPr>
          <p:nvPr/>
        </p:nvSpPr>
        <p:spPr bwMode="auto">
          <a:xfrm>
            <a:off x="13240" y="59002"/>
            <a:ext cx="5713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Dirección General de Políticas </a:t>
            </a:r>
            <a:r>
              <a:rPr lang="es-MX" sz="800"/>
              <a:t>de Investigación en Salud</a:t>
            </a:r>
            <a:endParaRPr lang="es-ES" sz="8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14082" y="477201"/>
            <a:ext cx="5851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Matriz de Indicadores para Resultados </a:t>
            </a: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2023 </a:t>
            </a:r>
            <a:r>
              <a:rPr lang="es-MX" sz="1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MX" sz="1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22 Rectángulo"/>
          <p:cNvSpPr/>
          <p:nvPr/>
        </p:nvSpPr>
        <p:spPr>
          <a:xfrm>
            <a:off x="6199444" y="1124085"/>
            <a:ext cx="2160240" cy="504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conocimientos generados por los investigadores son utilizados para modificar las condiciones de salud de la población.</a:t>
            </a:r>
          </a:p>
        </p:txBody>
      </p:sp>
      <p:sp>
        <p:nvSpPr>
          <p:cNvPr id="38" name="22 Rectángulo"/>
          <p:cNvSpPr/>
          <p:nvPr/>
        </p:nvSpPr>
        <p:spPr>
          <a:xfrm>
            <a:off x="6189062" y="1556792"/>
            <a:ext cx="2487394" cy="999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Los Comités editoriales de revistas arbitradas emiten sus evaluaciones oportunamente.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investigadores institucionales realizan investigación acorde a la agenda prioritaria sectorial para la investigación y el desarrollo tecnológico para la salud.</a:t>
            </a: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68 Conector recto"/>
          <p:cNvCxnSpPr>
            <a:stCxn id="58" idx="2"/>
            <a:endCxn id="60" idx="0"/>
          </p:cNvCxnSpPr>
          <p:nvPr/>
        </p:nvCxnSpPr>
        <p:spPr>
          <a:xfrm flipH="1">
            <a:off x="4117849" y="5589240"/>
            <a:ext cx="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2 Rectángulo"/>
          <p:cNvSpPr/>
          <p:nvPr/>
        </p:nvSpPr>
        <p:spPr>
          <a:xfrm>
            <a:off x="7765105" y="4077072"/>
            <a:ext cx="1186844" cy="34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259632" y="2492896"/>
            <a:ext cx="6840759" cy="4176464"/>
            <a:chOff x="-737374" y="2086610"/>
            <a:chExt cx="6399312" cy="4176464"/>
          </a:xfrm>
        </p:grpSpPr>
        <p:sp>
          <p:nvSpPr>
            <p:cNvPr id="58" name="47 Rectángulo"/>
            <p:cNvSpPr/>
            <p:nvPr/>
          </p:nvSpPr>
          <p:spPr>
            <a:xfrm>
              <a:off x="475126" y="2086610"/>
              <a:ext cx="2922544" cy="30963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del Sistema Institucional que se hacen acreedores del estímulo al desempeño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que se hacen acreedores al estímulo a la permanencia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-  Tasa de variación de recursos destinados a apoyar la investigación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del presupuesto complementario obtenido para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presupuesto federal destinado por la Secretaría de Salud 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del presupuesto federal institucional destinado a investigación científica y desarrollo tecnológico para la salud (A) 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50 Rectángulo"/>
            <p:cNvSpPr/>
            <p:nvPr/>
          </p:nvSpPr>
          <p:spPr>
            <a:xfrm>
              <a:off x="475125" y="5470986"/>
              <a:ext cx="2922544" cy="338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vigentes en el Sistema Institucional (A)</a:t>
              </a: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4" name="87 Rectángulo"/>
            <p:cNvSpPr/>
            <p:nvPr/>
          </p:nvSpPr>
          <p:spPr>
            <a:xfrm>
              <a:off x="-707283" y="3342395"/>
              <a:ext cx="12931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Financiamiento otorgado  para el desarrollo de la investigación científica de calidad </a:t>
              </a:r>
            </a:p>
          </p:txBody>
        </p:sp>
        <p:sp>
          <p:nvSpPr>
            <p:cNvPr id="75" name="7 Rectángulo"/>
            <p:cNvSpPr/>
            <p:nvPr/>
          </p:nvSpPr>
          <p:spPr>
            <a:xfrm>
              <a:off x="-737374" y="5432077"/>
              <a:ext cx="129317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Evaluación de la productividad científica de los investigadores</a:t>
              </a:r>
            </a:p>
            <a:p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Ocupación de plazas de investigador</a:t>
              </a:r>
            </a:p>
          </p:txBody>
        </p:sp>
        <p:sp>
          <p:nvSpPr>
            <p:cNvPr id="39" name="22 Rectángulo"/>
            <p:cNvSpPr/>
            <p:nvPr/>
          </p:nvSpPr>
          <p:spPr>
            <a:xfrm>
              <a:off x="3427532" y="2615357"/>
              <a:ext cx="1853629" cy="20388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participa en convocatorias y obtiene financiamiento para el desarrollo de investigación basada en las prioridades en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Los niveles de inversión del Gobierno Federal para la investigación y el desarrollo tecnológico en salud se mantienen o incrementan.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El sector privado participa en  el financiamiento y la realización de la investigación y desarrollo tecnológico para la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 cuenta con los incentivos para la investigación para la salud. </a:t>
              </a:r>
              <a:endParaRPr lang="es-MX" sz="800" b="1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22 Rectángulo"/>
            <p:cNvSpPr/>
            <p:nvPr/>
          </p:nvSpPr>
          <p:spPr>
            <a:xfrm>
              <a:off x="3504867" y="5513263"/>
              <a:ext cx="2157071" cy="749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acepta los lineamientos normativos.</a:t>
              </a: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92075" indent="-92075">
                <a:spcAft>
                  <a:spcPts val="600"/>
                </a:spcAft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1. Existen profesionales de la salud con el  perfil para ocupar las plazas vacantes de investigador</a:t>
              </a:r>
            </a:p>
          </p:txBody>
        </p:sp>
      </p:grpSp>
      <p:sp>
        <p:nvSpPr>
          <p:cNvPr id="49" name="22 Rectángulo"/>
          <p:cNvSpPr/>
          <p:nvPr/>
        </p:nvSpPr>
        <p:spPr>
          <a:xfrm>
            <a:off x="3145615" y="6081754"/>
            <a:ext cx="1359221" cy="5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5" name="Conector recto 4"/>
          <p:cNvCxnSpPr>
            <a:stCxn id="46" idx="2"/>
            <a:endCxn id="58" idx="0"/>
          </p:cNvCxnSpPr>
          <p:nvPr/>
        </p:nvCxnSpPr>
        <p:spPr>
          <a:xfrm>
            <a:off x="4116962" y="2266542"/>
            <a:ext cx="889" cy="226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29" y="24752"/>
            <a:ext cx="1891344" cy="4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50 Rectángulo"/>
          <p:cNvSpPr/>
          <p:nvPr/>
        </p:nvSpPr>
        <p:spPr>
          <a:xfrm>
            <a:off x="2555774" y="6338015"/>
            <a:ext cx="3124151" cy="331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9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r>
              <a:rPr lang="es-MX" sz="900" b="1" dirty="0">
                <a:solidFill>
                  <a:schemeClr val="tx1"/>
                </a:solidFill>
                <a:cs typeface="Arial" pitchFamily="34" charset="0"/>
              </a:rPr>
              <a:t>Porcentaje de ocupación de plazas de investigadores (S)                                                    </a:t>
            </a:r>
          </a:p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 flipH="1" flipV="1">
            <a:off x="4139951" y="6216234"/>
            <a:ext cx="1" cy="121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492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396</Words>
  <Application>Microsoft Office PowerPoint</Application>
  <PresentationFormat>Presentación en pantalla (4:3)</PresentationFormat>
  <Paragraphs>63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123</cp:lastModifiedBy>
  <cp:revision>401</cp:revision>
  <cp:lastPrinted>2018-11-15T23:03:22Z</cp:lastPrinted>
  <dcterms:created xsi:type="dcterms:W3CDTF">2011-05-18T16:50:13Z</dcterms:created>
  <dcterms:modified xsi:type="dcterms:W3CDTF">2022-07-07T21:14:29Z</dcterms:modified>
</cp:coreProperties>
</file>