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307" r:id="rId2"/>
  </p:sldIdLst>
  <p:sldSz cx="9144000" cy="6858000" type="screen4x3"/>
  <p:notesSz cx="6797675" cy="9926638"/>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1AEE"/>
    <a:srgbClr val="190DB3"/>
    <a:srgbClr val="33CC33"/>
    <a:srgbClr val="FFFF66"/>
    <a:srgbClr val="00FF00"/>
    <a:srgbClr val="FFFFCC"/>
    <a:srgbClr val="FFFFFF"/>
    <a:srgbClr val="CAE8AA"/>
    <a:srgbClr val="EEEFB7"/>
    <a:srgbClr val="AFDC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35" autoAdjust="0"/>
    <p:restoredTop sz="94658" autoAdjust="0"/>
  </p:normalViewPr>
  <p:slideViewPr>
    <p:cSldViewPr>
      <p:cViewPr>
        <p:scale>
          <a:sx n="200" d="100"/>
          <a:sy n="200" d="100"/>
        </p:scale>
        <p:origin x="168" y="144"/>
      </p:cViewPr>
      <p:guideLst>
        <p:guide orient="horz" pos="2160"/>
        <p:guide pos="2880"/>
      </p:guideLst>
    </p:cSldViewPr>
  </p:slideViewPr>
  <p:notesTextViewPr>
    <p:cViewPr>
      <p:scale>
        <a:sx n="66" d="100"/>
        <a:sy n="66" d="100"/>
      </p:scale>
      <p:origin x="0" y="0"/>
    </p:cViewPr>
  </p:notesTextViewPr>
  <p:sorterViewPr>
    <p:cViewPr>
      <p:scale>
        <a:sx n="50" d="100"/>
        <a:sy n="50" d="100"/>
      </p:scale>
      <p:origin x="0" y="0"/>
    </p:cViewPr>
  </p:sorterViewPr>
  <p:notesViewPr>
    <p:cSldViewPr>
      <p:cViewPr varScale="1">
        <p:scale>
          <a:sx n="66" d="100"/>
          <a:sy n="66" d="100"/>
        </p:scale>
        <p:origin x="276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4"/>
            <a:ext cx="2946444" cy="49836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49663" y="4"/>
            <a:ext cx="2946443" cy="498366"/>
          </a:xfrm>
          <a:prstGeom prst="rect">
            <a:avLst/>
          </a:prstGeom>
        </p:spPr>
        <p:txBody>
          <a:bodyPr vert="horz" lIns="91440" tIns="45720" rIns="91440" bIns="45720" rtlCol="0"/>
          <a:lstStyle>
            <a:lvl1pPr algn="r">
              <a:defRPr sz="1200"/>
            </a:lvl1pPr>
          </a:lstStyle>
          <a:p>
            <a:fld id="{CD489B75-0359-4F87-8F79-330374C0DE88}" type="datetimeFigureOut">
              <a:rPr lang="es-MX" smtClean="0"/>
              <a:t>03/12/2020</a:t>
            </a:fld>
            <a:endParaRPr lang="es-MX"/>
          </a:p>
        </p:txBody>
      </p:sp>
      <p:sp>
        <p:nvSpPr>
          <p:cNvPr id="4" name="Marcador de pie de página 3"/>
          <p:cNvSpPr>
            <a:spLocks noGrp="1"/>
          </p:cNvSpPr>
          <p:nvPr>
            <p:ph type="ftr" sz="quarter" idx="2"/>
          </p:nvPr>
        </p:nvSpPr>
        <p:spPr>
          <a:xfrm>
            <a:off x="0" y="9428276"/>
            <a:ext cx="2946444" cy="498366"/>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49663" y="9428276"/>
            <a:ext cx="2946443" cy="498366"/>
          </a:xfrm>
          <a:prstGeom prst="rect">
            <a:avLst/>
          </a:prstGeom>
        </p:spPr>
        <p:txBody>
          <a:bodyPr vert="horz" lIns="91440" tIns="45720" rIns="91440" bIns="45720" rtlCol="0" anchor="b"/>
          <a:lstStyle>
            <a:lvl1pPr algn="r">
              <a:defRPr sz="1200"/>
            </a:lvl1pPr>
          </a:lstStyle>
          <a:p>
            <a:fld id="{08B7BF40-9EB3-4E09-B6E1-0EE3C4E24E6B}" type="slidenum">
              <a:rPr lang="es-MX" smtClean="0"/>
              <a:t>‹Nº›</a:t>
            </a:fld>
            <a:endParaRPr lang="es-MX"/>
          </a:p>
        </p:txBody>
      </p:sp>
    </p:spTree>
    <p:extLst>
      <p:ext uri="{BB962C8B-B14F-4D97-AF65-F5344CB8AC3E}">
        <p14:creationId xmlns:p14="http://schemas.microsoft.com/office/powerpoint/2010/main" val="3554227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44" cy="496671"/>
          </a:xfrm>
          <a:prstGeom prst="rect">
            <a:avLst/>
          </a:prstGeom>
        </p:spPr>
        <p:txBody>
          <a:bodyPr vert="horz" lIns="92446" tIns="46223" rIns="92446" bIns="46223" rtlCol="0"/>
          <a:lstStyle>
            <a:lvl1pPr algn="l">
              <a:defRPr sz="1200">
                <a:latin typeface="Arial" charset="0"/>
                <a:cs typeface="+mn-cs"/>
              </a:defRPr>
            </a:lvl1pPr>
          </a:lstStyle>
          <a:p>
            <a:pPr>
              <a:defRPr/>
            </a:pPr>
            <a:endParaRPr lang="es-ES"/>
          </a:p>
        </p:txBody>
      </p:sp>
      <p:sp>
        <p:nvSpPr>
          <p:cNvPr id="3" name="2 Marcador de fecha"/>
          <p:cNvSpPr>
            <a:spLocks noGrp="1"/>
          </p:cNvSpPr>
          <p:nvPr>
            <p:ph type="dt" idx="1"/>
          </p:nvPr>
        </p:nvSpPr>
        <p:spPr>
          <a:xfrm>
            <a:off x="3849663" y="0"/>
            <a:ext cx="2946443" cy="496671"/>
          </a:xfrm>
          <a:prstGeom prst="rect">
            <a:avLst/>
          </a:prstGeom>
        </p:spPr>
        <p:txBody>
          <a:bodyPr vert="horz" lIns="92446" tIns="46223" rIns="92446" bIns="46223" rtlCol="0"/>
          <a:lstStyle>
            <a:lvl1pPr algn="r">
              <a:defRPr sz="1200">
                <a:latin typeface="Arial" charset="0"/>
                <a:cs typeface="+mn-cs"/>
              </a:defRPr>
            </a:lvl1pPr>
          </a:lstStyle>
          <a:p>
            <a:pPr>
              <a:defRPr/>
            </a:pPr>
            <a:fld id="{5FB1170F-1FA0-4B2C-AA3D-AC74C7ADDE63}" type="datetimeFigureOut">
              <a:rPr lang="es-ES"/>
              <a:pPr>
                <a:defRPr/>
              </a:pPr>
              <a:t>03/12/2020</a:t>
            </a:fld>
            <a:endParaRPr lang="es-ES"/>
          </a:p>
        </p:txBody>
      </p:sp>
      <p:sp>
        <p:nvSpPr>
          <p:cNvPr id="4" name="3 Marcador de imagen de diapositiva"/>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446" tIns="46223" rIns="92446" bIns="46223" rtlCol="0" anchor="ctr"/>
          <a:lstStyle/>
          <a:p>
            <a:pPr lvl="0"/>
            <a:endParaRPr lang="es-ES" noProof="0"/>
          </a:p>
        </p:txBody>
      </p:sp>
      <p:sp>
        <p:nvSpPr>
          <p:cNvPr id="5" name="4 Marcador de notas"/>
          <p:cNvSpPr>
            <a:spLocks noGrp="1"/>
          </p:cNvSpPr>
          <p:nvPr>
            <p:ph type="body" sz="quarter" idx="3"/>
          </p:nvPr>
        </p:nvSpPr>
        <p:spPr>
          <a:xfrm>
            <a:off x="680551" y="4715835"/>
            <a:ext cx="5438140" cy="4466649"/>
          </a:xfrm>
          <a:prstGeom prst="rect">
            <a:avLst/>
          </a:prstGeom>
        </p:spPr>
        <p:txBody>
          <a:bodyPr vert="horz" lIns="92446" tIns="46223" rIns="92446" bIns="46223"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5 Marcador de pie de página"/>
          <p:cNvSpPr>
            <a:spLocks noGrp="1"/>
          </p:cNvSpPr>
          <p:nvPr>
            <p:ph type="ftr" sz="quarter" idx="4"/>
          </p:nvPr>
        </p:nvSpPr>
        <p:spPr>
          <a:xfrm>
            <a:off x="0" y="9428272"/>
            <a:ext cx="2946444" cy="496671"/>
          </a:xfrm>
          <a:prstGeom prst="rect">
            <a:avLst/>
          </a:prstGeom>
        </p:spPr>
        <p:txBody>
          <a:bodyPr vert="horz" lIns="92446" tIns="46223" rIns="92446" bIns="46223" rtlCol="0" anchor="b"/>
          <a:lstStyle>
            <a:lvl1pPr algn="l">
              <a:defRPr sz="1200">
                <a:latin typeface="Arial" charset="0"/>
                <a:cs typeface="+mn-cs"/>
              </a:defRPr>
            </a:lvl1pPr>
          </a:lstStyle>
          <a:p>
            <a:pPr>
              <a:defRPr/>
            </a:pPr>
            <a:endParaRPr lang="es-ES"/>
          </a:p>
        </p:txBody>
      </p:sp>
      <p:sp>
        <p:nvSpPr>
          <p:cNvPr id="7" name="6 Marcador de número de diapositiva"/>
          <p:cNvSpPr>
            <a:spLocks noGrp="1"/>
          </p:cNvSpPr>
          <p:nvPr>
            <p:ph type="sldNum" sz="quarter" idx="5"/>
          </p:nvPr>
        </p:nvSpPr>
        <p:spPr>
          <a:xfrm>
            <a:off x="3849663" y="9428272"/>
            <a:ext cx="2946443" cy="496671"/>
          </a:xfrm>
          <a:prstGeom prst="rect">
            <a:avLst/>
          </a:prstGeom>
        </p:spPr>
        <p:txBody>
          <a:bodyPr vert="horz" wrap="square" lIns="92446" tIns="46223" rIns="92446" bIns="46223" numCol="1" anchor="b" anchorCtr="0" compatLnSpc="1">
            <a:prstTxWarp prst="textNoShape">
              <a:avLst/>
            </a:prstTxWarp>
          </a:bodyPr>
          <a:lstStyle>
            <a:lvl1pPr algn="r">
              <a:defRPr sz="1200"/>
            </a:lvl1pPr>
          </a:lstStyle>
          <a:p>
            <a:fld id="{067DC715-1876-47A8-98B7-55117020D452}" type="slidenum">
              <a:rPr lang="es-ES"/>
              <a:pPr/>
              <a:t>‹Nº›</a:t>
            </a:fld>
            <a:endParaRPr lang="es-ES"/>
          </a:p>
        </p:txBody>
      </p:sp>
    </p:spTree>
    <p:extLst>
      <p:ext uri="{BB962C8B-B14F-4D97-AF65-F5344CB8AC3E}">
        <p14:creationId xmlns:p14="http://schemas.microsoft.com/office/powerpoint/2010/main" val="36555021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SV" dirty="0"/>
          </a:p>
        </p:txBody>
      </p:sp>
      <p:sp>
        <p:nvSpPr>
          <p:cNvPr id="9220"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D63DAEF-B4A2-497C-B345-A03D49FBCAA9}" type="slidenum">
              <a:rPr lang="es-ES"/>
              <a:pPr eaLnBrk="1" hangingPunct="1"/>
              <a:t>1</a:t>
            </a:fld>
            <a:endParaRPr lang="es-ES"/>
          </a:p>
        </p:txBody>
      </p:sp>
    </p:spTree>
    <p:extLst>
      <p:ext uri="{BB962C8B-B14F-4D97-AF65-F5344CB8AC3E}">
        <p14:creationId xmlns:p14="http://schemas.microsoft.com/office/powerpoint/2010/main" val="1083872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8A8CC7B-6126-4C51-9F59-26DCA141378E}" type="slidenum">
              <a:rPr lang="es-ES"/>
              <a:pPr/>
              <a:t>‹Nº›</a:t>
            </a:fld>
            <a:endParaRPr lang="es-ES"/>
          </a:p>
        </p:txBody>
      </p:sp>
    </p:spTree>
    <p:extLst>
      <p:ext uri="{BB962C8B-B14F-4D97-AF65-F5344CB8AC3E}">
        <p14:creationId xmlns:p14="http://schemas.microsoft.com/office/powerpoint/2010/main" val="34029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FCD21B9-9C86-454A-A982-B54D95DFA951}" type="slidenum">
              <a:rPr lang="es-ES"/>
              <a:pPr/>
              <a:t>‹Nº›</a:t>
            </a:fld>
            <a:endParaRPr lang="es-ES"/>
          </a:p>
        </p:txBody>
      </p:sp>
    </p:spTree>
    <p:extLst>
      <p:ext uri="{BB962C8B-B14F-4D97-AF65-F5344CB8AC3E}">
        <p14:creationId xmlns:p14="http://schemas.microsoft.com/office/powerpoint/2010/main" val="278925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3CA6ABE-360F-4D41-9DB5-3013FFE910E2}" type="slidenum">
              <a:rPr lang="es-ES"/>
              <a:pPr/>
              <a:t>‹Nº›</a:t>
            </a:fld>
            <a:endParaRPr lang="es-ES"/>
          </a:p>
        </p:txBody>
      </p:sp>
    </p:spTree>
    <p:extLst>
      <p:ext uri="{BB962C8B-B14F-4D97-AF65-F5344CB8AC3E}">
        <p14:creationId xmlns:p14="http://schemas.microsoft.com/office/powerpoint/2010/main" val="4291579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AE70E516-FBD7-4CA7-8F9D-296ECB7CAFB7}" type="slidenum">
              <a:rPr lang="es-ES"/>
              <a:pPr/>
              <a:t>‹Nº›</a:t>
            </a:fld>
            <a:endParaRPr lang="es-ES"/>
          </a:p>
        </p:txBody>
      </p:sp>
    </p:spTree>
    <p:extLst>
      <p:ext uri="{BB962C8B-B14F-4D97-AF65-F5344CB8AC3E}">
        <p14:creationId xmlns:p14="http://schemas.microsoft.com/office/powerpoint/2010/main" val="4220856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0DFEA80-FDA6-4468-A1FF-A66247F40A14}" type="slidenum">
              <a:rPr lang="es-ES"/>
              <a:pPr/>
              <a:t>‹Nº›</a:t>
            </a:fld>
            <a:endParaRPr lang="es-ES"/>
          </a:p>
        </p:txBody>
      </p:sp>
    </p:spTree>
    <p:extLst>
      <p:ext uri="{BB962C8B-B14F-4D97-AF65-F5344CB8AC3E}">
        <p14:creationId xmlns:p14="http://schemas.microsoft.com/office/powerpoint/2010/main" val="3450247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1EE66949-0357-4935-A9FC-9AF94F0E4507}" type="slidenum">
              <a:rPr lang="es-ES"/>
              <a:pPr/>
              <a:t>‹Nº›</a:t>
            </a:fld>
            <a:endParaRPr lang="es-ES"/>
          </a:p>
        </p:txBody>
      </p:sp>
    </p:spTree>
    <p:extLst>
      <p:ext uri="{BB962C8B-B14F-4D97-AF65-F5344CB8AC3E}">
        <p14:creationId xmlns:p14="http://schemas.microsoft.com/office/powerpoint/2010/main" val="152556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B86AD24D-7118-41C2-9C91-440079C1BE01}" type="slidenum">
              <a:rPr lang="es-ES"/>
              <a:pPr/>
              <a:t>‹Nº›</a:t>
            </a:fld>
            <a:endParaRPr lang="es-ES"/>
          </a:p>
        </p:txBody>
      </p:sp>
    </p:spTree>
    <p:extLst>
      <p:ext uri="{BB962C8B-B14F-4D97-AF65-F5344CB8AC3E}">
        <p14:creationId xmlns:p14="http://schemas.microsoft.com/office/powerpoint/2010/main" val="117503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8ED7F49C-A389-44F2-BDA7-A88F08600157}" type="slidenum">
              <a:rPr lang="es-ES"/>
              <a:pPr/>
              <a:t>‹Nº›</a:t>
            </a:fld>
            <a:endParaRPr lang="es-ES"/>
          </a:p>
        </p:txBody>
      </p:sp>
    </p:spTree>
    <p:extLst>
      <p:ext uri="{BB962C8B-B14F-4D97-AF65-F5344CB8AC3E}">
        <p14:creationId xmlns:p14="http://schemas.microsoft.com/office/powerpoint/2010/main" val="179590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fld id="{EE4B7EB1-0DE4-41B2-AEB4-96F6F2DFB849}" type="slidenum">
              <a:rPr lang="es-ES"/>
              <a:pPr/>
              <a:t>‹Nº›</a:t>
            </a:fld>
            <a:endParaRPr lang="es-ES"/>
          </a:p>
        </p:txBody>
      </p:sp>
    </p:spTree>
    <p:extLst>
      <p:ext uri="{BB962C8B-B14F-4D97-AF65-F5344CB8AC3E}">
        <p14:creationId xmlns:p14="http://schemas.microsoft.com/office/powerpoint/2010/main" val="6770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8B486474-3930-4784-BFA1-FE40EEDA4E60}" type="slidenum">
              <a:rPr lang="es-ES"/>
              <a:pPr/>
              <a:t>‹Nº›</a:t>
            </a:fld>
            <a:endParaRPr lang="es-ES"/>
          </a:p>
        </p:txBody>
      </p:sp>
    </p:spTree>
    <p:extLst>
      <p:ext uri="{BB962C8B-B14F-4D97-AF65-F5344CB8AC3E}">
        <p14:creationId xmlns:p14="http://schemas.microsoft.com/office/powerpoint/2010/main" val="14837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999BDDBA-A4E9-4D72-8548-B0D162CF2417}" type="slidenum">
              <a:rPr lang="es-ES"/>
              <a:pPr/>
              <a:t>‹Nº›</a:t>
            </a:fld>
            <a:endParaRPr lang="es-ES"/>
          </a:p>
        </p:txBody>
      </p:sp>
    </p:spTree>
    <p:extLst>
      <p:ext uri="{BB962C8B-B14F-4D97-AF65-F5344CB8AC3E}">
        <p14:creationId xmlns:p14="http://schemas.microsoft.com/office/powerpoint/2010/main" val="3222396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898273C9-7F2D-4EB2-82A5-C715293C1DD0}" type="slidenum">
              <a:rPr lang="es-ES"/>
              <a:pPr/>
              <a:t>‹Nº›</a:t>
            </a:fld>
            <a:endParaRPr lang="es-ES"/>
          </a:p>
        </p:txBody>
      </p:sp>
    </p:spTree>
    <p:extLst>
      <p:ext uri="{BB962C8B-B14F-4D97-AF65-F5344CB8AC3E}">
        <p14:creationId xmlns:p14="http://schemas.microsoft.com/office/powerpoint/2010/main" val="198473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E2414DA-615E-4970-902D-A10EA617849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 CuadroTexto"/>
          <p:cNvSpPr txBox="1"/>
          <p:nvPr/>
        </p:nvSpPr>
        <p:spPr>
          <a:xfrm>
            <a:off x="710281" y="230520"/>
            <a:ext cx="6918810" cy="246221"/>
          </a:xfrm>
          <a:prstGeom prst="rect">
            <a:avLst/>
          </a:prstGeom>
          <a:noFill/>
        </p:spPr>
        <p:txBody>
          <a:bodyPr wrap="square" rtlCol="0">
            <a:spAutoFit/>
          </a:bodyPr>
          <a:lstStyle/>
          <a:p>
            <a:pPr algn="ctr"/>
            <a:r>
              <a:rPr lang="es-MX" sz="1000" b="1" dirty="0"/>
              <a:t>PP E010  </a:t>
            </a:r>
            <a:r>
              <a:rPr lang="es-MX" sz="1000" b="1" dirty="0">
                <a:sym typeface="Symbol"/>
              </a:rPr>
              <a:t>Formación y capacitación de recursos humanos para la salud </a:t>
            </a:r>
            <a:endParaRPr lang="es-MX" sz="1000" b="1" dirty="0"/>
          </a:p>
        </p:txBody>
      </p:sp>
      <p:sp>
        <p:nvSpPr>
          <p:cNvPr id="28" name="41 Rectángulo"/>
          <p:cNvSpPr/>
          <p:nvPr/>
        </p:nvSpPr>
        <p:spPr>
          <a:xfrm>
            <a:off x="6807786" y="3078683"/>
            <a:ext cx="1822786" cy="1358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Tx/>
              <a:buChar char="-"/>
            </a:pPr>
            <a:endParaRPr lang="es-MX" sz="800" b="1" dirty="0">
              <a:solidFill>
                <a:schemeClr val="tx1"/>
              </a:solidFill>
              <a:latin typeface="Arial" pitchFamily="34" charset="0"/>
              <a:cs typeface="Arial"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p:txBody>
      </p:sp>
      <p:grpSp>
        <p:nvGrpSpPr>
          <p:cNvPr id="16" name="Grupo 15"/>
          <p:cNvGrpSpPr/>
          <p:nvPr/>
        </p:nvGrpSpPr>
        <p:grpSpPr>
          <a:xfrm>
            <a:off x="2078142" y="579889"/>
            <a:ext cx="3639600" cy="1960036"/>
            <a:chOff x="2061545" y="276802"/>
            <a:chExt cx="3639600" cy="1960036"/>
          </a:xfrm>
        </p:grpSpPr>
        <p:sp>
          <p:nvSpPr>
            <p:cNvPr id="9" name="33 Rectángulo"/>
            <p:cNvSpPr/>
            <p:nvPr/>
          </p:nvSpPr>
          <p:spPr>
            <a:xfrm>
              <a:off x="2061545" y="1282760"/>
              <a:ext cx="3639600" cy="9540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tlCol="0" anchor="ctr"/>
            <a:lstStyle/>
            <a:p>
              <a:pPr marL="87313" indent="-87313"/>
              <a:endParaRPr lang="es-MX" sz="8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Eficacia en la formación de médicos especialistas (A)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Eficiencia terminal de especializaciones no clínicas, maestrías y doctorados (A)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Porcentaje de profesionales de la salud que concluyeron cursos de educación continua (T)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dirty="0">
                  <a:solidFill>
                    <a:srgbClr val="FF0000"/>
                  </a:solidFill>
                  <a:latin typeface="Arial" pitchFamily="34" charset="0"/>
                  <a:cs typeface="Arial" pitchFamily="34" charset="0"/>
                </a:rPr>
                <a:t>Porcentaje de servidores públicos que acreditan cursos de capacitación (T)</a:t>
              </a:r>
              <a:endParaRPr lang="es-MX" sz="400"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p:txBody>
        </p:sp>
        <p:sp>
          <p:nvSpPr>
            <p:cNvPr id="10" name="34 Rectángulo"/>
            <p:cNvSpPr/>
            <p:nvPr/>
          </p:nvSpPr>
          <p:spPr>
            <a:xfrm>
              <a:off x="2062422" y="276802"/>
              <a:ext cx="3637846" cy="84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36000" bIns="36000" rtlCol="0" anchor="ctr"/>
            <a:lstStyle/>
            <a:p>
              <a:pPr marL="87313" indent="-87313">
                <a:buFontTx/>
                <a:buChar char="-"/>
              </a:pPr>
              <a:endParaRPr lang="es-MX" sz="8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a:solidFill>
                    <a:schemeClr val="tx1"/>
                  </a:solidFill>
                  <a:latin typeface="Arial" pitchFamily="34" charset="0"/>
                  <a:cs typeface="Arial" pitchFamily="34" charset="0"/>
                </a:rPr>
                <a:t>  Tasa de incremento anual de plazas de médicos especialistas en formación (A) </a:t>
              </a: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a:solidFill>
                    <a:schemeClr val="tx1"/>
                  </a:solidFill>
                  <a:latin typeface="Arial" pitchFamily="34" charset="0"/>
                  <a:cs typeface="Arial" pitchFamily="34" charset="0"/>
                </a:rPr>
                <a:t>  Cobertura de plazas de residentes (A)</a:t>
              </a: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a:solidFill>
                    <a:schemeClr val="tx1"/>
                  </a:solidFill>
                  <a:latin typeface="Arial" pitchFamily="34" charset="0"/>
                  <a:cs typeface="Arial" pitchFamily="34" charset="0"/>
                </a:rPr>
                <a:t>  Eficiencia terminal de médicos especialistas en las entidades federativas (A)</a:t>
              </a: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a:solidFill>
                    <a:schemeClr val="tx1"/>
                  </a:solidFill>
                  <a:latin typeface="Arial" pitchFamily="34" charset="0"/>
                  <a:cs typeface="Arial" pitchFamily="34" charset="0"/>
                </a:rPr>
                <a:t>  </a:t>
              </a:r>
              <a:r>
                <a:rPr lang="es-MX" sz="600" b="1" dirty="0">
                  <a:solidFill>
                    <a:srgbClr val="FF0000"/>
                  </a:solidFill>
                  <a:latin typeface="Arial" pitchFamily="34" charset="0"/>
                  <a:cs typeface="Arial" pitchFamily="34" charset="0"/>
                </a:rPr>
                <a:t>Porcentaje de Servidores Públicos Capacitados</a:t>
              </a:r>
            </a:p>
          </p:txBody>
        </p:sp>
      </p:grpSp>
      <p:cxnSp>
        <p:nvCxnSpPr>
          <p:cNvPr id="25" name="Conector recto 24"/>
          <p:cNvCxnSpPr>
            <a:stCxn id="10" idx="2"/>
            <a:endCxn id="9" idx="0"/>
          </p:cNvCxnSpPr>
          <p:nvPr/>
        </p:nvCxnSpPr>
        <p:spPr>
          <a:xfrm>
            <a:off x="3897942" y="1428063"/>
            <a:ext cx="0" cy="157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73 CuadroTexto"/>
          <p:cNvSpPr txBox="1">
            <a:spLocks noChangeArrowheads="1"/>
          </p:cNvSpPr>
          <p:nvPr/>
        </p:nvSpPr>
        <p:spPr bwMode="auto">
          <a:xfrm>
            <a:off x="1283537" y="-1454"/>
            <a:ext cx="55688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1000" b="1" dirty="0">
                <a:cs typeface="Arial" panose="020B0604020202020204" pitchFamily="34" charset="0"/>
              </a:rPr>
              <a:t>Matriz de Indicadores para Resultados 2021            </a:t>
            </a:r>
          </a:p>
        </p:txBody>
      </p:sp>
      <p:cxnSp>
        <p:nvCxnSpPr>
          <p:cNvPr id="14" name="Conector recto 13"/>
          <p:cNvCxnSpPr>
            <a:stCxn id="9" idx="2"/>
            <a:endCxn id="9" idx="2"/>
          </p:cNvCxnSpPr>
          <p:nvPr/>
        </p:nvCxnSpPr>
        <p:spPr>
          <a:xfrm>
            <a:off x="3897942" y="2539925"/>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28 Rectángulo"/>
          <p:cNvSpPr/>
          <p:nvPr/>
        </p:nvSpPr>
        <p:spPr>
          <a:xfrm>
            <a:off x="350433" y="370138"/>
            <a:ext cx="1600522" cy="1084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a:solidFill>
                  <a:schemeClr val="tx1"/>
                </a:solidFill>
                <a:latin typeface="Arial" pitchFamily="34" charset="0"/>
                <a:cs typeface="Arial" pitchFamily="34" charset="0"/>
              </a:rPr>
              <a:t>Contribuir al bienestar social e igualdad mediante el desarrollo de competencias técnico-médicas y de gestión de los profesionales de la salud de acuerdo con las necesidades de salud de la población</a:t>
            </a:r>
            <a:endParaRPr lang="es-MX" sz="600" b="1" i="1" dirty="0">
              <a:solidFill>
                <a:schemeClr val="tx1"/>
              </a:solidFill>
              <a:latin typeface="+mj-lt"/>
              <a:cs typeface="Arial" pitchFamily="34" charset="0"/>
            </a:endParaRPr>
          </a:p>
        </p:txBody>
      </p:sp>
      <p:sp>
        <p:nvSpPr>
          <p:cNvPr id="42" name="28 Rectángulo"/>
          <p:cNvSpPr/>
          <p:nvPr/>
        </p:nvSpPr>
        <p:spPr>
          <a:xfrm>
            <a:off x="425496" y="1612762"/>
            <a:ext cx="1581398" cy="691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a:solidFill>
                  <a:schemeClr val="tx1"/>
                </a:solidFill>
              </a:rPr>
              <a:t>Profesionales de la salud desarrollan competencias técnico-médicas y de gestión acordes con las necesidades de la salud de la población.</a:t>
            </a:r>
            <a:endParaRPr lang="es-MX" sz="600" b="1" i="1" dirty="0">
              <a:solidFill>
                <a:schemeClr val="tx1"/>
              </a:solidFill>
              <a:cs typeface="Arial" pitchFamily="34" charset="0"/>
            </a:endParaRPr>
          </a:p>
        </p:txBody>
      </p:sp>
      <p:cxnSp>
        <p:nvCxnSpPr>
          <p:cNvPr id="52" name="Conector angular 51"/>
          <p:cNvCxnSpPr>
            <a:stCxn id="53" idx="0"/>
            <a:endCxn id="9" idx="2"/>
          </p:cNvCxnSpPr>
          <p:nvPr/>
        </p:nvCxnSpPr>
        <p:spPr>
          <a:xfrm rot="5400000" flipH="1" flipV="1">
            <a:off x="3124090" y="2026514"/>
            <a:ext cx="260441" cy="128726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ector angular 54"/>
          <p:cNvCxnSpPr>
            <a:stCxn id="62" idx="0"/>
            <a:endCxn id="9" idx="2"/>
          </p:cNvCxnSpPr>
          <p:nvPr/>
        </p:nvCxnSpPr>
        <p:spPr>
          <a:xfrm rot="16200000" flipV="1">
            <a:off x="5241222" y="1196646"/>
            <a:ext cx="265483" cy="295204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22 Rectángulo"/>
          <p:cNvSpPr/>
          <p:nvPr/>
        </p:nvSpPr>
        <p:spPr>
          <a:xfrm>
            <a:off x="5717742" y="718168"/>
            <a:ext cx="3310240" cy="65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700" b="1" dirty="0">
                <a:solidFill>
                  <a:schemeClr val="tx1"/>
                </a:solidFill>
              </a:rPr>
              <a:t> </a:t>
            </a:r>
            <a:r>
              <a:rPr lang="es-MX" sz="600" b="1" dirty="0">
                <a:solidFill>
                  <a:schemeClr val="tx1"/>
                </a:solidFill>
              </a:rPr>
              <a:t>Se fortalece la política nacional para la formación, desarrollo y capacitación de profesionales de la salud</a:t>
            </a:r>
          </a:p>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a:solidFill>
                  <a:schemeClr val="tx1"/>
                </a:solidFill>
              </a:rPr>
              <a:t>Congruencia de recursos presupuestales con necesidades no cubiertas de formación de especialistas </a:t>
            </a:r>
          </a:p>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a:solidFill>
                  <a:schemeClr val="tx1"/>
                </a:solidFill>
              </a:rPr>
              <a:t>Recursos humanos se forman de acuerdo con las necesidades de salud de la población orientados por el diagnostico realizado por la Comisión Interinstitucional de Formación de Recursos Humanos para la Salud.</a:t>
            </a:r>
          </a:p>
          <a:p>
            <a:pPr marL="88900" indent="-88900">
              <a:buFont typeface="+mj-lt"/>
              <a:buAutoNum type="arabicPeriod"/>
            </a:pPr>
            <a:endParaRPr lang="es-MX" sz="600" b="1" dirty="0">
              <a:solidFill>
                <a:schemeClr val="tx1"/>
              </a:solidFill>
            </a:endParaRPr>
          </a:p>
          <a:p>
            <a:endParaRPr lang="es-MX" sz="700" b="1" i="1" dirty="0">
              <a:solidFill>
                <a:schemeClr val="tx1"/>
              </a:solidFill>
              <a:latin typeface="Arial" pitchFamily="34" charset="0"/>
              <a:cs typeface="Arial" pitchFamily="34" charset="0"/>
            </a:endParaRPr>
          </a:p>
        </p:txBody>
      </p:sp>
      <p:sp>
        <p:nvSpPr>
          <p:cNvPr id="50" name="22 Rectángulo"/>
          <p:cNvSpPr/>
          <p:nvPr/>
        </p:nvSpPr>
        <p:spPr>
          <a:xfrm>
            <a:off x="5724127" y="1592196"/>
            <a:ext cx="3283997" cy="7323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r>
              <a:rPr lang="es-MX" sz="600" b="1" dirty="0">
                <a:solidFill>
                  <a:schemeClr val="tx1"/>
                </a:solidFill>
                <a:latin typeface="+mj-lt"/>
              </a:rPr>
              <a:t>1. Profesionales de la salud formados son empleados en la rama de su especialidad.</a:t>
            </a:r>
          </a:p>
          <a:p>
            <a:endParaRPr lang="es-MX" sz="600" b="1" dirty="0">
              <a:solidFill>
                <a:schemeClr val="tx1"/>
              </a:solidFill>
              <a:latin typeface="+mj-lt"/>
            </a:endParaRPr>
          </a:p>
          <a:p>
            <a:pPr marL="88900" indent="-88900"/>
            <a:r>
              <a:rPr lang="es-MX" sz="600" b="1" dirty="0">
                <a:solidFill>
                  <a:schemeClr val="tx1"/>
                </a:solidFill>
                <a:latin typeface="+mj-lt"/>
              </a:rPr>
              <a:t>2. Profesionales de la salud y personal servidor público egresados se desempeñan adecuadamente en su área de formación.</a:t>
            </a:r>
          </a:p>
          <a:p>
            <a:pPr marL="88900" indent="-88900"/>
            <a:endParaRPr lang="es-MX" sz="600" b="1" dirty="0">
              <a:solidFill>
                <a:schemeClr val="tx1"/>
              </a:solidFill>
              <a:latin typeface="+mj-lt"/>
            </a:endParaRPr>
          </a:p>
          <a:p>
            <a:pPr marL="88900" indent="-88900"/>
            <a:r>
              <a:rPr lang="es-MX" sz="600" b="1" dirty="0">
                <a:solidFill>
                  <a:schemeClr val="tx1"/>
                </a:solidFill>
                <a:latin typeface="+mj-lt"/>
              </a:rPr>
              <a:t>3. La población cuenta con recursos y medios de acceso a los profesionistas formados</a:t>
            </a:r>
          </a:p>
        </p:txBody>
      </p:sp>
      <p:grpSp>
        <p:nvGrpSpPr>
          <p:cNvPr id="26" name="Grupo 25"/>
          <p:cNvGrpSpPr/>
          <p:nvPr/>
        </p:nvGrpSpPr>
        <p:grpSpPr>
          <a:xfrm>
            <a:off x="5232065" y="2805408"/>
            <a:ext cx="3635118" cy="1467526"/>
            <a:chOff x="4786955" y="4582622"/>
            <a:chExt cx="3635118" cy="1710000"/>
          </a:xfrm>
          <a:noFill/>
        </p:grpSpPr>
        <p:grpSp>
          <p:nvGrpSpPr>
            <p:cNvPr id="2" name="Grupo 1"/>
            <p:cNvGrpSpPr/>
            <p:nvPr/>
          </p:nvGrpSpPr>
          <p:grpSpPr>
            <a:xfrm>
              <a:off x="4786955" y="4582622"/>
              <a:ext cx="2436998" cy="1710000"/>
              <a:chOff x="4730969" y="3026764"/>
              <a:chExt cx="2436998" cy="1710000"/>
            </a:xfrm>
            <a:grpFill/>
          </p:grpSpPr>
          <p:grpSp>
            <p:nvGrpSpPr>
              <p:cNvPr id="6" name="Grupo 5"/>
              <p:cNvGrpSpPr/>
              <p:nvPr/>
            </p:nvGrpSpPr>
            <p:grpSpPr>
              <a:xfrm>
                <a:off x="4730969" y="3026764"/>
                <a:ext cx="2436998" cy="1710000"/>
                <a:chOff x="4372790" y="2338796"/>
                <a:chExt cx="2436998" cy="1710000"/>
              </a:xfrm>
              <a:grpFill/>
            </p:grpSpPr>
            <p:sp>
              <p:nvSpPr>
                <p:cNvPr id="62" name="37 Rectángulo"/>
                <p:cNvSpPr/>
                <p:nvPr/>
              </p:nvSpPr>
              <p:spPr>
                <a:xfrm>
                  <a:off x="5171630" y="2338796"/>
                  <a:ext cx="1638158" cy="1710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5725" indent="-85725">
                    <a:buFontTx/>
                    <a:buChar char="-"/>
                  </a:pPr>
                  <a:endParaRPr lang="es-MX" sz="800" b="1" dirty="0">
                    <a:solidFill>
                      <a:schemeClr val="tx1"/>
                    </a:solidFill>
                    <a:latin typeface="Arial" pitchFamily="34" charset="0"/>
                    <a:cs typeface="Arial" pitchFamily="34" charset="0"/>
                  </a:endParaRPr>
                </a:p>
                <a:p>
                  <a:pPr marL="85725" indent="-85725">
                    <a:buFontTx/>
                    <a:buChar char="-"/>
                  </a:pPr>
                  <a:endParaRPr lang="es-MX" sz="800" b="1" dirty="0">
                    <a:solidFill>
                      <a:schemeClr val="tx1"/>
                    </a:solidFill>
                    <a:latin typeface="Arial" pitchFamily="34" charset="0"/>
                    <a:cs typeface="Arial" pitchFamily="34" charset="0"/>
                  </a:endParaRPr>
                </a:p>
                <a:p>
                  <a:endParaRPr lang="es-MX" sz="800" b="1" dirty="0">
                    <a:solidFill>
                      <a:schemeClr val="tx1"/>
                    </a:solidFill>
                    <a:latin typeface="Arial" pitchFamily="34" charset="0"/>
                    <a:cs typeface="Arial" pitchFamily="34" charset="0"/>
                  </a:endParaRPr>
                </a:p>
              </p:txBody>
            </p:sp>
            <p:sp>
              <p:nvSpPr>
                <p:cNvPr id="58" name="28 Rectángulo"/>
                <p:cNvSpPr/>
                <p:nvPr/>
              </p:nvSpPr>
              <p:spPr>
                <a:xfrm>
                  <a:off x="4372790" y="2369367"/>
                  <a:ext cx="831454" cy="15945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a:solidFill>
                        <a:schemeClr val="tx1"/>
                      </a:solidFill>
                      <a:latin typeface="Arial" pitchFamily="34" charset="0"/>
                      <a:cs typeface="Arial" pitchFamily="34" charset="0"/>
                    </a:rPr>
                    <a:t>Capacitación otorgada a los servidores públicos</a:t>
                  </a:r>
                </a:p>
              </p:txBody>
            </p:sp>
          </p:grpSp>
          <p:sp>
            <p:nvSpPr>
              <p:cNvPr id="45" name="28 Rectángulo"/>
              <p:cNvSpPr/>
              <p:nvPr/>
            </p:nvSpPr>
            <p:spPr>
              <a:xfrm>
                <a:off x="5562423" y="3153155"/>
                <a:ext cx="1565571" cy="14987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r>
                  <a:rPr lang="es-MX" sz="600" b="1" dirty="0">
                    <a:solidFill>
                      <a:srgbClr val="FF0000"/>
                    </a:solidFill>
                    <a:latin typeface="Arial" pitchFamily="34" charset="0"/>
                    <a:cs typeface="Arial" pitchFamily="34" charset="0"/>
                  </a:rPr>
                  <a:t>Porcentaje de eventos de capacitación realizados satisfactoriamente (T)</a:t>
                </a:r>
              </a:p>
              <a:p>
                <a:pPr marL="92075" indent="-92075">
                  <a:buFont typeface="Arial" panose="020B0604020202020204" pitchFamily="34" charset="0"/>
                  <a:buChar char="-"/>
                </a:pPr>
                <a:endParaRPr lang="es-MX" sz="600" b="1" dirty="0">
                  <a:solidFill>
                    <a:srgbClr val="FF0000"/>
                  </a:solidFill>
                  <a:latin typeface="Arial" pitchFamily="34" charset="0"/>
                  <a:cs typeface="Arial" pitchFamily="34" charset="0"/>
                </a:endParaRPr>
              </a:p>
              <a:p>
                <a:endParaRPr lang="es-MX" sz="600" b="1" dirty="0">
                  <a:solidFill>
                    <a:srgbClr val="FF0000"/>
                  </a:solidFill>
                  <a:latin typeface="Arial" pitchFamily="34" charset="0"/>
                  <a:cs typeface="Arial" pitchFamily="34" charset="0"/>
                </a:endParaRPr>
              </a:p>
              <a:p>
                <a:pPr marL="92075" indent="-92075">
                  <a:buFont typeface="Arial" panose="020B0604020202020204" pitchFamily="34" charset="0"/>
                  <a:buChar char="-"/>
                </a:pPr>
                <a:r>
                  <a:rPr lang="es-MX" sz="600" b="1" dirty="0">
                    <a:solidFill>
                      <a:srgbClr val="FF0000"/>
                    </a:solidFill>
                    <a:latin typeface="Arial" pitchFamily="34" charset="0"/>
                    <a:cs typeface="Arial" pitchFamily="34" charset="0"/>
                  </a:rPr>
                  <a:t>Porcentaje del presupuesto destinado a capacitación respecto al total ejercido por la institución (T)</a:t>
                </a:r>
                <a:endParaRPr lang="es-MX" sz="1200" b="1" dirty="0">
                  <a:solidFill>
                    <a:srgbClr val="FF0000"/>
                  </a:solidFill>
                  <a:latin typeface="Arial" pitchFamily="34" charset="0"/>
                  <a:cs typeface="Arial" pitchFamily="34" charset="0"/>
                </a:endParaRPr>
              </a:p>
            </p:txBody>
          </p:sp>
        </p:grpSp>
        <p:sp>
          <p:nvSpPr>
            <p:cNvPr id="61" name="22 Rectángulo"/>
            <p:cNvSpPr/>
            <p:nvPr/>
          </p:nvSpPr>
          <p:spPr>
            <a:xfrm>
              <a:off x="7207766" y="4758980"/>
              <a:ext cx="1214307" cy="9790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s-MX" sz="600" b="1" dirty="0">
                  <a:solidFill>
                    <a:schemeClr val="tx1"/>
                  </a:solidFill>
                </a:rPr>
                <a:t>Los servidores públicos cumplen con los requisitos para acreditar los eventos de capacitación.</a:t>
              </a:r>
            </a:p>
          </p:txBody>
        </p:sp>
      </p:grpSp>
      <p:grpSp>
        <p:nvGrpSpPr>
          <p:cNvPr id="23" name="Grupo 22"/>
          <p:cNvGrpSpPr/>
          <p:nvPr/>
        </p:nvGrpSpPr>
        <p:grpSpPr>
          <a:xfrm>
            <a:off x="509303" y="2800366"/>
            <a:ext cx="4544336" cy="1292662"/>
            <a:chOff x="85404" y="3326614"/>
            <a:chExt cx="3887598" cy="1449283"/>
          </a:xfrm>
        </p:grpSpPr>
        <p:grpSp>
          <p:nvGrpSpPr>
            <p:cNvPr id="5" name="Grupo 4"/>
            <p:cNvGrpSpPr/>
            <p:nvPr/>
          </p:nvGrpSpPr>
          <p:grpSpPr>
            <a:xfrm>
              <a:off x="85404" y="3326614"/>
              <a:ext cx="2953483" cy="1449283"/>
              <a:chOff x="-156231" y="2320509"/>
              <a:chExt cx="1695792" cy="2019240"/>
            </a:xfrm>
          </p:grpSpPr>
          <p:sp>
            <p:nvSpPr>
              <p:cNvPr id="53" name="59 Rectángulo"/>
              <p:cNvSpPr/>
              <p:nvPr/>
            </p:nvSpPr>
            <p:spPr>
              <a:xfrm>
                <a:off x="212323" y="2320509"/>
                <a:ext cx="1327238" cy="2019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r>
                  <a:rPr lang="es-MX" sz="600" b="1" dirty="0">
                    <a:solidFill>
                      <a:schemeClr val="tx1"/>
                    </a:solidFill>
                    <a:latin typeface="Arial" panose="020B0604020202020204" pitchFamily="34" charset="0"/>
                    <a:cs typeface="Arial" pitchFamily="34" charset="0"/>
                  </a:rPr>
                  <a:t>Porcentaje de cursos de formación con percepción de calidad satisfactoria (A)</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a:solidFill>
                      <a:schemeClr val="tx1"/>
                    </a:solidFill>
                    <a:latin typeface="Arial" panose="020B0604020202020204" pitchFamily="34" charset="0"/>
                    <a:cs typeface="Arial" pitchFamily="34" charset="0"/>
                  </a:rPr>
                  <a:t>Porcentaje de cursos de especialización no clínica, maestrías y doctorados con percepción de calidad satisfactoria (A)</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a:solidFill>
                      <a:schemeClr val="tx1"/>
                    </a:solidFill>
                    <a:latin typeface="Arial" panose="020B0604020202020204" pitchFamily="34" charset="0"/>
                    <a:cs typeface="Arial" pitchFamily="34" charset="0"/>
                  </a:rPr>
                  <a:t>Eficacia en la impartición de cursos de educación continua (T)</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a:solidFill>
                      <a:schemeClr val="tx1"/>
                    </a:solidFill>
                    <a:latin typeface="Arial" panose="020B0604020202020204" pitchFamily="34" charset="0"/>
                    <a:cs typeface="Arial" pitchFamily="34" charset="0"/>
                  </a:rPr>
                  <a:t>Porcentaje de participantes externos en los cursos de educación continua (T)</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a:solidFill>
                      <a:schemeClr val="tx1"/>
                    </a:solidFill>
                    <a:latin typeface="Arial" panose="020B0604020202020204" pitchFamily="34" charset="0"/>
                    <a:cs typeface="Arial" pitchFamily="34" charset="0"/>
                  </a:rPr>
                  <a:t>Percepción sobre la calidad de los cursos de educación continua (T)</a:t>
                </a:r>
              </a:p>
            </p:txBody>
          </p:sp>
          <p:sp>
            <p:nvSpPr>
              <p:cNvPr id="73" name="CuadroTexto 72"/>
              <p:cNvSpPr txBox="1"/>
              <p:nvPr/>
            </p:nvSpPr>
            <p:spPr>
              <a:xfrm>
                <a:off x="-156231" y="2906876"/>
                <a:ext cx="356600" cy="721157"/>
              </a:xfrm>
              <a:prstGeom prst="rect">
                <a:avLst/>
              </a:prstGeom>
              <a:noFill/>
            </p:spPr>
            <p:txBody>
              <a:bodyPr wrap="square" rtlCol="0">
                <a:spAutoFit/>
              </a:bodyPr>
              <a:lstStyle/>
              <a:p>
                <a:r>
                  <a:rPr lang="es-MX" sz="600" b="1" i="1" dirty="0">
                    <a:latin typeface="Arial" panose="020B0604020202020204" pitchFamily="34" charset="0"/>
                    <a:cs typeface="Arial" panose="020B0604020202020204" pitchFamily="34" charset="0"/>
                  </a:rPr>
                  <a:t>Formación de</a:t>
                </a:r>
              </a:p>
              <a:p>
                <a:r>
                  <a:rPr lang="es-MX" sz="600" b="1" i="1" dirty="0">
                    <a:latin typeface="Arial" panose="020B0604020202020204" pitchFamily="34" charset="0"/>
                    <a:cs typeface="Arial" panose="020B0604020202020204" pitchFamily="34" charset="0"/>
                  </a:rPr>
                  <a:t>Posgrado y actualización otorgada</a:t>
                </a:r>
              </a:p>
            </p:txBody>
          </p:sp>
        </p:grpSp>
        <p:sp>
          <p:nvSpPr>
            <p:cNvPr id="56" name="22 Rectángulo"/>
            <p:cNvSpPr/>
            <p:nvPr/>
          </p:nvSpPr>
          <p:spPr>
            <a:xfrm>
              <a:off x="2993446" y="3502966"/>
              <a:ext cx="979556" cy="1196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488" indent="-90488">
                <a:buAutoNum type="arabicPeriod"/>
              </a:pPr>
              <a:r>
                <a:rPr lang="es-MX" sz="600" b="1" dirty="0">
                  <a:solidFill>
                    <a:schemeClr val="tx1"/>
                  </a:solidFill>
                </a:rPr>
                <a:t>Los profesionales de la salud acreditan oportunamente cursos de formación.</a:t>
              </a:r>
              <a:endParaRPr lang="es-MX" sz="600" b="1" dirty="0">
                <a:solidFill>
                  <a:schemeClr val="tx1"/>
                </a:solidFill>
                <a:cs typeface="Arial" pitchFamily="34" charset="0"/>
              </a:endParaRPr>
            </a:p>
          </p:txBody>
        </p:sp>
      </p:grpSp>
      <p:grpSp>
        <p:nvGrpSpPr>
          <p:cNvPr id="59" name="Grupo 58"/>
          <p:cNvGrpSpPr/>
          <p:nvPr/>
        </p:nvGrpSpPr>
        <p:grpSpPr>
          <a:xfrm>
            <a:off x="-21327" y="4397141"/>
            <a:ext cx="3128592" cy="2257917"/>
            <a:chOff x="-454235" y="1610091"/>
            <a:chExt cx="3580767" cy="2257917"/>
          </a:xfrm>
        </p:grpSpPr>
        <p:sp>
          <p:nvSpPr>
            <p:cNvPr id="60" name="59 Rectángulo"/>
            <p:cNvSpPr/>
            <p:nvPr/>
          </p:nvSpPr>
          <p:spPr>
            <a:xfrm>
              <a:off x="250084" y="1610091"/>
              <a:ext cx="1318994" cy="22579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72000" bIns="36000" rtlCol="0" anchor="t" anchorCtr="0">
              <a:spAutoFit/>
            </a:bodyPr>
            <a:lstStyle/>
            <a:p>
              <a:pPr marL="87313" indent="-87313">
                <a:buFontTx/>
                <a:buChar char="-"/>
              </a:pPr>
              <a:endParaRPr lang="es-MX" sz="4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anose="020B0604020202020204" pitchFamily="34" charset="0"/>
                  <a:cs typeface="Arial" panose="020B0604020202020204" pitchFamily="34" charset="0"/>
                </a:rPr>
                <a:t>Porcentaje de instituciones con programas de seguimiento de egresados (posgrado clínico y especializaciones no clínicas, maestrías y doctorados ) (A)</a:t>
              </a: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a:solidFill>
                    <a:schemeClr val="tx1"/>
                  </a:solidFill>
                  <a:latin typeface="Arial" panose="020B0604020202020204" pitchFamily="34" charset="0"/>
                  <a:cs typeface="Arial" panose="020B0604020202020204" pitchFamily="34" charset="0"/>
                </a:rPr>
                <a:t>Porcentaje de espacios académicos ocupados(A)</a:t>
              </a:r>
            </a:p>
            <a:p>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a:solidFill>
                    <a:schemeClr val="tx1"/>
                  </a:solidFill>
                  <a:latin typeface="Arial" panose="020B0604020202020204" pitchFamily="34" charset="0"/>
                  <a:cs typeface="Arial" panose="020B0604020202020204" pitchFamily="34" charset="0"/>
                </a:rPr>
                <a:t>Porcentaje de postulantes aceptados (A)</a:t>
              </a: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p:txBody>
        </p:sp>
        <p:sp>
          <p:nvSpPr>
            <p:cNvPr id="63" name="CuadroTexto 62"/>
            <p:cNvSpPr txBox="1"/>
            <p:nvPr/>
          </p:nvSpPr>
          <p:spPr>
            <a:xfrm>
              <a:off x="-454235" y="1706764"/>
              <a:ext cx="732963" cy="461665"/>
            </a:xfrm>
            <a:prstGeom prst="rect">
              <a:avLst/>
            </a:prstGeom>
            <a:noFill/>
          </p:spPr>
          <p:txBody>
            <a:bodyPr wrap="square" rtlCol="0">
              <a:spAutoFit/>
            </a:bodyPr>
            <a:lstStyle/>
            <a:p>
              <a:r>
                <a:rPr lang="es-MX" sz="600" b="1" i="1" dirty="0">
                  <a:latin typeface="Arial" panose="020B0604020202020204" pitchFamily="34" charset="0"/>
                  <a:cs typeface="Arial" panose="020B0604020202020204" pitchFamily="34" charset="0"/>
                </a:rPr>
                <a:t>Seguimiento de egresados de posgrado</a:t>
              </a:r>
            </a:p>
          </p:txBody>
        </p:sp>
        <p:sp>
          <p:nvSpPr>
            <p:cNvPr id="64" name="CuadroTexto 63"/>
            <p:cNvSpPr txBox="1"/>
            <p:nvPr/>
          </p:nvSpPr>
          <p:spPr>
            <a:xfrm>
              <a:off x="-454235" y="2741591"/>
              <a:ext cx="769993" cy="369332"/>
            </a:xfrm>
            <a:prstGeom prst="rect">
              <a:avLst/>
            </a:prstGeom>
            <a:noFill/>
          </p:spPr>
          <p:txBody>
            <a:bodyPr wrap="square" rtlCol="0">
              <a:spAutoFit/>
            </a:bodyPr>
            <a:lstStyle/>
            <a:p>
              <a:r>
                <a:rPr lang="es-MX" sz="600" b="1" i="1" dirty="0">
                  <a:latin typeface="Arial" panose="020B0604020202020204" pitchFamily="34" charset="0"/>
                  <a:cs typeface="Arial" panose="020B0604020202020204" pitchFamily="34" charset="0"/>
                </a:rPr>
                <a:t>Detección de necesidades de posgrado</a:t>
              </a:r>
            </a:p>
          </p:txBody>
        </p:sp>
        <p:sp>
          <p:nvSpPr>
            <p:cNvPr id="65" name="CuadroTexto 64"/>
            <p:cNvSpPr txBox="1"/>
            <p:nvPr/>
          </p:nvSpPr>
          <p:spPr>
            <a:xfrm>
              <a:off x="-423467" y="3481456"/>
              <a:ext cx="762520" cy="369332"/>
            </a:xfrm>
            <a:prstGeom prst="rect">
              <a:avLst/>
            </a:prstGeom>
            <a:noFill/>
          </p:spPr>
          <p:txBody>
            <a:bodyPr wrap="square" rtlCol="0">
              <a:spAutoFit/>
            </a:bodyPr>
            <a:lstStyle/>
            <a:p>
              <a:r>
                <a:rPr lang="es-MX" sz="600" b="1" i="1" dirty="0">
                  <a:latin typeface="Arial" panose="020B0604020202020204" pitchFamily="34" charset="0"/>
                  <a:cs typeface="Arial" panose="020B0604020202020204" pitchFamily="34" charset="0"/>
                </a:rPr>
                <a:t>Selección de aspirantes de posgrado</a:t>
              </a:r>
            </a:p>
          </p:txBody>
        </p:sp>
        <p:sp>
          <p:nvSpPr>
            <p:cNvPr id="66" name="22 Rectángulo"/>
            <p:cNvSpPr/>
            <p:nvPr/>
          </p:nvSpPr>
          <p:spPr>
            <a:xfrm>
              <a:off x="1508344" y="2336266"/>
              <a:ext cx="1618188" cy="1163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a:solidFill>
                    <a:schemeClr val="tx1"/>
                  </a:solidFill>
                  <a:cs typeface="Arial" pitchFamily="34" charset="0"/>
                </a:rPr>
                <a:t>Los contenidos académicos y curriculares de los programas de posgrado ofrecidos por las instituciones son atractivos a los profesionales de la salud.</a:t>
              </a:r>
            </a:p>
            <a:p>
              <a:pPr marL="88900" indent="-88900">
                <a:buFont typeface="+mj-lt"/>
                <a:buAutoNum type="arabicPeriod"/>
              </a:pPr>
              <a:r>
                <a:rPr lang="es-MX" sz="600" b="1" dirty="0">
                  <a:solidFill>
                    <a:schemeClr val="tx1"/>
                  </a:solidFill>
                  <a:cs typeface="Arial" pitchFamily="34" charset="0"/>
                </a:rPr>
                <a:t>El financiamiento otorgado por la SHCP es suficiente para cubrir los espacios académicos disponibles en las instituciones.</a:t>
              </a:r>
            </a:p>
            <a:p>
              <a:pPr marL="88900" indent="-88900">
                <a:buFont typeface="+mj-lt"/>
                <a:buAutoNum type="arabicPeriod"/>
              </a:pPr>
              <a:endParaRPr lang="es-MX" sz="600" b="1" dirty="0">
                <a:solidFill>
                  <a:schemeClr val="tx1"/>
                </a:solidFill>
                <a:cs typeface="Arial" pitchFamily="34" charset="0"/>
              </a:endParaRPr>
            </a:p>
          </p:txBody>
        </p:sp>
      </p:grpSp>
      <p:grpSp>
        <p:nvGrpSpPr>
          <p:cNvPr id="69" name="Grupo 68"/>
          <p:cNvGrpSpPr/>
          <p:nvPr/>
        </p:nvGrpSpPr>
        <p:grpSpPr>
          <a:xfrm>
            <a:off x="2947967" y="4325733"/>
            <a:ext cx="2114567" cy="1874148"/>
            <a:chOff x="1111223" y="3598794"/>
            <a:chExt cx="1951528" cy="1452099"/>
          </a:xfrm>
        </p:grpSpPr>
        <p:sp>
          <p:nvSpPr>
            <p:cNvPr id="70" name="59 Rectángulo"/>
            <p:cNvSpPr/>
            <p:nvPr/>
          </p:nvSpPr>
          <p:spPr>
            <a:xfrm>
              <a:off x="1673263" y="3651329"/>
              <a:ext cx="717193" cy="13592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Eficacia en la captación de participantes a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p:txBody>
        </p:sp>
        <p:sp>
          <p:nvSpPr>
            <p:cNvPr id="71" name="CuadroTexto 70"/>
            <p:cNvSpPr txBox="1"/>
            <p:nvPr/>
          </p:nvSpPr>
          <p:spPr>
            <a:xfrm>
              <a:off x="1111223" y="3862954"/>
              <a:ext cx="780271" cy="357700"/>
            </a:xfrm>
            <a:prstGeom prst="rect">
              <a:avLst/>
            </a:prstGeom>
            <a:noFill/>
          </p:spPr>
          <p:txBody>
            <a:bodyPr wrap="square" rtlCol="0">
              <a:spAutoFit/>
            </a:bodyPr>
            <a:lstStyle/>
            <a:p>
              <a:r>
                <a:rPr lang="es-MX" sz="600" b="1" i="1" dirty="0">
                  <a:latin typeface="Arial" panose="020B0604020202020204" pitchFamily="34" charset="0"/>
                  <a:cs typeface="Arial" panose="020B0604020202020204" pitchFamily="34" charset="0"/>
                </a:rPr>
                <a:t>Detección de necesidades </a:t>
              </a:r>
            </a:p>
            <a:p>
              <a:r>
                <a:rPr lang="es-MX" sz="600" b="1" i="1" dirty="0">
                  <a:latin typeface="Arial" panose="020B0604020202020204" pitchFamily="34" charset="0"/>
                  <a:cs typeface="Arial" panose="020B0604020202020204" pitchFamily="34" charset="0"/>
                </a:rPr>
                <a:t>de educación continua</a:t>
              </a:r>
            </a:p>
          </p:txBody>
        </p:sp>
        <p:sp>
          <p:nvSpPr>
            <p:cNvPr id="72" name="22 Rectángulo"/>
            <p:cNvSpPr/>
            <p:nvPr/>
          </p:nvSpPr>
          <p:spPr>
            <a:xfrm>
              <a:off x="2328904" y="3598794"/>
              <a:ext cx="733847" cy="1452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a:solidFill>
                    <a:schemeClr val="tx1"/>
                  </a:solidFill>
                </a:rPr>
                <a:t>Existe una adecuada aceptación de las convocatorias por parte de  los profesionales de salud internos y externos.</a:t>
              </a:r>
            </a:p>
            <a:p>
              <a:pPr marL="88900" indent="-88900">
                <a:buFont typeface="+mj-lt"/>
                <a:buAutoNum type="arabicPeriod"/>
              </a:pPr>
              <a:endParaRPr lang="es-MX" sz="600" b="1" dirty="0">
                <a:solidFill>
                  <a:schemeClr val="tx1"/>
                </a:solidFill>
              </a:endParaRPr>
            </a:p>
          </p:txBody>
        </p:sp>
      </p:grpSp>
      <p:grpSp>
        <p:nvGrpSpPr>
          <p:cNvPr id="79" name="Grupo 78"/>
          <p:cNvGrpSpPr/>
          <p:nvPr/>
        </p:nvGrpSpPr>
        <p:grpSpPr>
          <a:xfrm>
            <a:off x="4933735" y="4591248"/>
            <a:ext cx="1540403" cy="1446550"/>
            <a:chOff x="2156913" y="5214979"/>
            <a:chExt cx="1567869" cy="1315711"/>
          </a:xfrm>
        </p:grpSpPr>
        <p:grpSp>
          <p:nvGrpSpPr>
            <p:cNvPr id="81" name="Grupo 80"/>
            <p:cNvGrpSpPr/>
            <p:nvPr/>
          </p:nvGrpSpPr>
          <p:grpSpPr>
            <a:xfrm>
              <a:off x="2156913" y="5214979"/>
              <a:ext cx="1516593" cy="1315711"/>
              <a:chOff x="2156913" y="5214979"/>
              <a:chExt cx="1516593" cy="1315711"/>
            </a:xfrm>
          </p:grpSpPr>
          <p:sp>
            <p:nvSpPr>
              <p:cNvPr id="82" name="CuadroTexto 81"/>
              <p:cNvSpPr txBox="1"/>
              <p:nvPr/>
            </p:nvSpPr>
            <p:spPr>
              <a:xfrm>
                <a:off x="2156913" y="5650316"/>
                <a:ext cx="828780" cy="419908"/>
              </a:xfrm>
              <a:prstGeom prst="rect">
                <a:avLst/>
              </a:prstGeom>
              <a:noFill/>
            </p:spPr>
            <p:txBody>
              <a:bodyPr wrap="square" rtlCol="0">
                <a:spAutoFit/>
              </a:bodyPr>
              <a:lstStyle/>
              <a:p>
                <a:r>
                  <a:rPr lang="es-MX" sz="600" b="1" i="1" dirty="0"/>
                  <a:t>Detección de necesidades </a:t>
                </a:r>
              </a:p>
              <a:p>
                <a:r>
                  <a:rPr lang="es-MX" sz="600" b="1" i="1" dirty="0"/>
                  <a:t>de </a:t>
                </a:r>
              </a:p>
              <a:p>
                <a:r>
                  <a:rPr lang="es-MX" sz="600" b="1" i="1" dirty="0"/>
                  <a:t>capacitación</a:t>
                </a:r>
              </a:p>
            </p:txBody>
          </p:sp>
          <p:sp>
            <p:nvSpPr>
              <p:cNvPr id="83" name="59 Rectángulo"/>
              <p:cNvSpPr/>
              <p:nvPr/>
            </p:nvSpPr>
            <p:spPr>
              <a:xfrm>
                <a:off x="2773612" y="5214979"/>
                <a:ext cx="899894" cy="1315711"/>
              </a:xfrm>
              <a:prstGeom prst="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p:txBody>
          </p:sp>
        </p:grpSp>
        <p:sp>
          <p:nvSpPr>
            <p:cNvPr id="80" name="28 Rectángulo"/>
            <p:cNvSpPr/>
            <p:nvPr/>
          </p:nvSpPr>
          <p:spPr>
            <a:xfrm>
              <a:off x="2748193" y="5491237"/>
              <a:ext cx="976589" cy="10102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i="1" dirty="0">
                  <a:solidFill>
                    <a:srgbClr val="FF0000"/>
                  </a:solidFill>
                  <a:latin typeface="Arial" pitchFamily="34" charset="0"/>
                  <a:cs typeface="Arial" pitchFamily="34" charset="0"/>
                </a:rPr>
                <a:t>Porcentaje de temas identificados que se integran al Programa Anual de Capacitación (A)</a:t>
              </a: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a:solidFill>
                  <a:schemeClr val="tx1"/>
                </a:solidFill>
                <a:latin typeface="Arial" pitchFamily="34" charset="0"/>
                <a:cs typeface="Arial" pitchFamily="34" charset="0"/>
              </a:endParaRPr>
            </a:p>
          </p:txBody>
        </p:sp>
      </p:grpSp>
      <p:cxnSp>
        <p:nvCxnSpPr>
          <p:cNvPr id="39" name="Conector angular 38"/>
          <p:cNvCxnSpPr>
            <a:stCxn id="53" idx="2"/>
            <a:endCxn id="70" idx="0"/>
          </p:cNvCxnSpPr>
          <p:nvPr/>
        </p:nvCxnSpPr>
        <p:spPr>
          <a:xfrm rot="16200000" flipH="1">
            <a:off x="3127843" y="3575862"/>
            <a:ext cx="300509" cy="133483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angular 46"/>
          <p:cNvCxnSpPr>
            <a:stCxn id="60" idx="0"/>
            <a:endCxn id="53" idx="2"/>
          </p:cNvCxnSpPr>
          <p:nvPr/>
        </p:nvCxnSpPr>
        <p:spPr>
          <a:xfrm rot="5400000" flipH="1" flipV="1">
            <a:off x="1738417" y="3524880"/>
            <a:ext cx="304113" cy="144041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ector angular 85"/>
          <p:cNvCxnSpPr>
            <a:stCxn id="83" idx="0"/>
            <a:endCxn id="62" idx="2"/>
          </p:cNvCxnSpPr>
          <p:nvPr/>
        </p:nvCxnSpPr>
        <p:spPr>
          <a:xfrm rot="5400000" flipH="1" flipV="1">
            <a:off x="6256683" y="3997947"/>
            <a:ext cx="318314" cy="868288"/>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22 Rectángulo"/>
          <p:cNvSpPr/>
          <p:nvPr/>
        </p:nvSpPr>
        <p:spPr>
          <a:xfrm>
            <a:off x="6365335" y="4546209"/>
            <a:ext cx="772719" cy="1726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a:solidFill>
                  <a:schemeClr val="tx1"/>
                </a:solidFill>
              </a:rPr>
              <a:t>Los servidores públicos participan activamente en la detección de necesidades de capacitación.</a:t>
            </a:r>
          </a:p>
          <a:p>
            <a:pPr marL="88900" indent="-88900">
              <a:buFont typeface="+mj-lt"/>
              <a:buAutoNum type="arabicPeriod"/>
            </a:pPr>
            <a:endParaRPr lang="es-MX" sz="600" b="1" dirty="0">
              <a:solidFill>
                <a:schemeClr val="tx1"/>
              </a:solidFill>
            </a:endParaRPr>
          </a:p>
        </p:txBody>
      </p:sp>
      <p:grpSp>
        <p:nvGrpSpPr>
          <p:cNvPr id="57" name="Grupo 56"/>
          <p:cNvGrpSpPr/>
          <p:nvPr/>
        </p:nvGrpSpPr>
        <p:grpSpPr>
          <a:xfrm>
            <a:off x="7629090" y="4596218"/>
            <a:ext cx="873037" cy="1467528"/>
            <a:chOff x="3297890" y="5193093"/>
            <a:chExt cx="888603" cy="1334792"/>
          </a:xfrm>
          <a:noFill/>
        </p:grpSpPr>
        <p:sp>
          <p:nvSpPr>
            <p:cNvPr id="75" name="59 Rectángulo"/>
            <p:cNvSpPr/>
            <p:nvPr/>
          </p:nvSpPr>
          <p:spPr>
            <a:xfrm>
              <a:off x="3344330" y="5193093"/>
              <a:ext cx="807276" cy="1334792"/>
            </a:xfrm>
            <a:prstGeom prst="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endParaRPr lang="es-MX" sz="800" b="1" dirty="0">
                <a:solidFill>
                  <a:schemeClr val="tx1"/>
                </a:solidFill>
                <a:effectLst>
                  <a:glow rad="127000">
                    <a:srgbClr val="FFFF00"/>
                  </a:glow>
                </a:effectLst>
                <a:latin typeface="Arial" pitchFamily="34" charset="0"/>
                <a:cs typeface="Arial" pitchFamily="34" charset="0"/>
              </a:endParaRPr>
            </a:p>
          </p:txBody>
        </p:sp>
        <p:sp>
          <p:nvSpPr>
            <p:cNvPr id="67" name="28 Rectángulo"/>
            <p:cNvSpPr/>
            <p:nvPr/>
          </p:nvSpPr>
          <p:spPr>
            <a:xfrm>
              <a:off x="3297890" y="5221878"/>
              <a:ext cx="888603" cy="12869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b="1" i="1" dirty="0">
                  <a:solidFill>
                    <a:srgbClr val="FF0000"/>
                  </a:solidFill>
                  <a:latin typeface="Arial" pitchFamily="34" charset="0"/>
                  <a:cs typeface="Arial" pitchFamily="34" charset="0"/>
                </a:rPr>
                <a:t>Porcentaje de temas contratados en el Programa Anual de Capacitación (PAC) </a:t>
              </a:r>
              <a:r>
                <a:rPr lang="es-MX" sz="700" b="1" i="1" dirty="0">
                  <a:solidFill>
                    <a:srgbClr val="FF0000"/>
                  </a:solidFill>
                  <a:latin typeface="Arial" pitchFamily="34" charset="0"/>
                  <a:cs typeface="Arial" pitchFamily="34" charset="0"/>
                </a:rPr>
                <a:t>(T)</a:t>
              </a:r>
              <a:endParaRPr lang="es-MX" sz="700" b="1" i="1" dirty="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a:solidFill>
                  <a:schemeClr val="tx1"/>
                </a:solidFill>
                <a:latin typeface="Arial" pitchFamily="34" charset="0"/>
                <a:cs typeface="Arial" pitchFamily="34" charset="0"/>
              </a:endParaRPr>
            </a:p>
          </p:txBody>
        </p:sp>
      </p:grpSp>
      <p:cxnSp>
        <p:nvCxnSpPr>
          <p:cNvPr id="78" name="Conector angular 77"/>
          <p:cNvCxnSpPr>
            <a:stCxn id="75" idx="0"/>
            <a:endCxn id="62" idx="2"/>
          </p:cNvCxnSpPr>
          <p:nvPr/>
        </p:nvCxnSpPr>
        <p:spPr>
          <a:xfrm rot="16200000" flipV="1">
            <a:off x="7298992" y="3823926"/>
            <a:ext cx="323284" cy="12213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021762" y="5123316"/>
            <a:ext cx="671726" cy="369332"/>
          </a:xfrm>
          <a:prstGeom prst="rect">
            <a:avLst/>
          </a:prstGeom>
          <a:noFill/>
        </p:spPr>
        <p:txBody>
          <a:bodyPr wrap="square" rtlCol="0">
            <a:spAutoFit/>
          </a:bodyPr>
          <a:lstStyle/>
          <a:p>
            <a:r>
              <a:rPr lang="es-MX" sz="600" b="1" dirty="0"/>
              <a:t>Contratación de temas de capacitación</a:t>
            </a:r>
          </a:p>
        </p:txBody>
      </p:sp>
      <p:sp>
        <p:nvSpPr>
          <p:cNvPr id="84" name="22 Rectángulo"/>
          <p:cNvSpPr/>
          <p:nvPr/>
        </p:nvSpPr>
        <p:spPr>
          <a:xfrm>
            <a:off x="1715933" y="4338931"/>
            <a:ext cx="1467629" cy="655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a:solidFill>
                  <a:schemeClr val="tx1"/>
                </a:solidFill>
              </a:rPr>
              <a:t>Los egresados contribuyen al programa de seguimiento de egresados.</a:t>
            </a:r>
          </a:p>
          <a:p>
            <a:pPr marL="88900" indent="-88900">
              <a:buFont typeface="+mj-lt"/>
              <a:buAutoNum type="arabicPeriod"/>
            </a:pPr>
            <a:endParaRPr lang="es-MX" sz="600" b="1" dirty="0">
              <a:solidFill>
                <a:schemeClr val="tx1"/>
              </a:solidFill>
            </a:endParaRPr>
          </a:p>
        </p:txBody>
      </p:sp>
      <p:sp>
        <p:nvSpPr>
          <p:cNvPr id="85" name="22 Rectángulo"/>
          <p:cNvSpPr/>
          <p:nvPr/>
        </p:nvSpPr>
        <p:spPr>
          <a:xfrm>
            <a:off x="1689164" y="6180031"/>
            <a:ext cx="1185010" cy="533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a:solidFill>
                <a:schemeClr val="tx1"/>
              </a:solidFill>
              <a:cs typeface="Arial" pitchFamily="34" charset="0"/>
            </a:endParaRPr>
          </a:p>
          <a:p>
            <a:pPr marL="88900" indent="-88900">
              <a:buFont typeface="+mj-lt"/>
              <a:buAutoNum type="arabicPeriod"/>
            </a:pPr>
            <a:r>
              <a:rPr lang="es-MX" sz="600" b="1" dirty="0">
                <a:solidFill>
                  <a:schemeClr val="tx1"/>
                </a:solidFill>
                <a:cs typeface="Arial" pitchFamily="34" charset="0"/>
              </a:rPr>
              <a:t>Se mejoran los requisitos de selección de los egresados de las escuelas para participar la formación. </a:t>
            </a:r>
          </a:p>
        </p:txBody>
      </p:sp>
      <p:sp>
        <p:nvSpPr>
          <p:cNvPr id="87" name="22 Rectángulo"/>
          <p:cNvSpPr/>
          <p:nvPr/>
        </p:nvSpPr>
        <p:spPr>
          <a:xfrm>
            <a:off x="8409731" y="4709485"/>
            <a:ext cx="743012" cy="1328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a:solidFill>
                  <a:schemeClr val="tx1"/>
                </a:solidFill>
              </a:rPr>
              <a:t>Los prestadores de servicios de capacitación cumplen oportunamente con el desarrollo de sus actividades.</a:t>
            </a:r>
          </a:p>
          <a:p>
            <a:pPr marL="88900" indent="-88900">
              <a:buFont typeface="+mj-lt"/>
              <a:buAutoNum type="arabicPeriod"/>
            </a:pPr>
            <a:endParaRPr lang="es-MX" sz="600" b="1" dirty="0">
              <a:solidFill>
                <a:schemeClr val="tx1"/>
              </a:solidFill>
            </a:endParaRPr>
          </a:p>
        </p:txBody>
      </p:sp>
      <p:pic>
        <p:nvPicPr>
          <p:cNvPr id="68" name="Imagen 6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0"/>
            <a:ext cx="1800200" cy="50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73 CuadroTexto"/>
          <p:cNvSpPr txBox="1">
            <a:spLocks noChangeArrowheads="1"/>
          </p:cNvSpPr>
          <p:nvPr/>
        </p:nvSpPr>
        <p:spPr bwMode="auto">
          <a:xfrm>
            <a:off x="6642246" y="6533138"/>
            <a:ext cx="31323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1000" b="1" dirty="0">
                <a:solidFill>
                  <a:srgbClr val="291AEE"/>
                </a:solidFill>
              </a:rPr>
              <a:t>JULIO 16 2020 DEFINITIVO</a:t>
            </a:r>
          </a:p>
        </p:txBody>
      </p:sp>
    </p:spTree>
    <p:extLst>
      <p:ext uri="{BB962C8B-B14F-4D97-AF65-F5344CB8AC3E}">
        <p14:creationId xmlns:p14="http://schemas.microsoft.com/office/powerpoint/2010/main" val="3271798682"/>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Origin</Template>
  <TotalTime>24237</TotalTime>
  <Words>644</Words>
  <Application>Microsoft Office PowerPoint</Application>
  <PresentationFormat>Presentación en pantalla (4:3)</PresentationFormat>
  <Paragraphs>116</Paragraphs>
  <Slides>1</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Arial</vt:lpstr>
      <vt:lpstr>Calibri</vt:lpstr>
      <vt:lpstr>Diseño predeterminado</vt:lpstr>
      <vt:lpstr>Presentación de PowerPoint</vt:lpstr>
    </vt:vector>
  </TitlesOfParts>
  <Company>Comisión Coordinadora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amata</dc:creator>
  <cp:lastModifiedBy>LUIS ALBERTO JIMÉNEZ GOMÉZ</cp:lastModifiedBy>
  <cp:revision>1882</cp:revision>
  <cp:lastPrinted>2018-11-15T18:06:54Z</cp:lastPrinted>
  <dcterms:created xsi:type="dcterms:W3CDTF">2008-07-18T19:44:53Z</dcterms:created>
  <dcterms:modified xsi:type="dcterms:W3CDTF">2020-12-04T02:11:19Z</dcterms:modified>
</cp:coreProperties>
</file>