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68" r:id="rId2"/>
    <p:sldId id="263" r:id="rId3"/>
  </p:sldIdLst>
  <p:sldSz cx="9144000" cy="6858000" type="screen4x3"/>
  <p:notesSz cx="7010400" cy="92964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51" autoAdjust="0"/>
    <p:restoredTop sz="94188" autoAdjust="0"/>
  </p:normalViewPr>
  <p:slideViewPr>
    <p:cSldViewPr>
      <p:cViewPr varScale="1">
        <p:scale>
          <a:sx n="84" d="100"/>
          <a:sy n="84" d="100"/>
        </p:scale>
        <p:origin x="1182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37840" cy="464820"/>
          </a:xfrm>
          <a:prstGeom prst="rect">
            <a:avLst/>
          </a:prstGeom>
        </p:spPr>
        <p:txBody>
          <a:bodyPr vert="horz" lIns="92446" tIns="46223" rIns="92446" bIns="46223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970939" y="0"/>
            <a:ext cx="3037840" cy="464820"/>
          </a:xfrm>
          <a:prstGeom prst="rect">
            <a:avLst/>
          </a:prstGeom>
        </p:spPr>
        <p:txBody>
          <a:bodyPr vert="horz" lIns="92446" tIns="46223" rIns="92446" bIns="46223" rtlCol="0"/>
          <a:lstStyle>
            <a:lvl1pPr algn="r">
              <a:defRPr sz="1200"/>
            </a:lvl1pPr>
          </a:lstStyle>
          <a:p>
            <a:fld id="{8443C823-3F2A-4A75-AA1C-C06A87631F19}" type="datetimeFigureOut">
              <a:rPr lang="es-MX" smtClean="0"/>
              <a:t>16/07/2020</a:t>
            </a:fld>
            <a:endParaRPr lang="es-MX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9788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446" tIns="46223" rIns="92446" bIns="46223" rtlCol="0" anchor="ctr"/>
          <a:lstStyle/>
          <a:p>
            <a:endParaRPr lang="es-MX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701041" y="4415790"/>
            <a:ext cx="5608320" cy="4183380"/>
          </a:xfrm>
          <a:prstGeom prst="rect">
            <a:avLst/>
          </a:prstGeom>
        </p:spPr>
        <p:txBody>
          <a:bodyPr vert="horz" lIns="92446" tIns="46223" rIns="92446" bIns="46223" rtlCol="0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1" y="8829967"/>
            <a:ext cx="3037840" cy="464820"/>
          </a:xfrm>
          <a:prstGeom prst="rect">
            <a:avLst/>
          </a:prstGeom>
        </p:spPr>
        <p:txBody>
          <a:bodyPr vert="horz" lIns="92446" tIns="46223" rIns="92446" bIns="46223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970939" y="8829967"/>
            <a:ext cx="3037840" cy="464820"/>
          </a:xfrm>
          <a:prstGeom prst="rect">
            <a:avLst/>
          </a:prstGeom>
        </p:spPr>
        <p:txBody>
          <a:bodyPr vert="horz" lIns="92446" tIns="46223" rIns="92446" bIns="46223" rtlCol="0" anchor="b"/>
          <a:lstStyle>
            <a:lvl1pPr algn="r">
              <a:defRPr sz="1200"/>
            </a:lvl1pPr>
          </a:lstStyle>
          <a:p>
            <a:fld id="{1F9F8879-E4FD-49C0-92EB-7B0FA17E0CA4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8667997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9F8879-E4FD-49C0-92EB-7B0FA17E0CA4}" type="slidenum">
              <a:rPr lang="es-MX" smtClean="0"/>
              <a:t>1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61463487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9F8879-E4FD-49C0-92EB-7B0FA17E0CA4}" type="slidenum">
              <a:rPr lang="es-MX" smtClean="0"/>
              <a:t>2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4197388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7D0E44-0F0A-4DBF-B38C-CFC2A8E339A7}" type="datetimeFigureOut">
              <a:rPr lang="es-MX" smtClean="0"/>
              <a:t>16/07/2020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86013-5C68-46B2-A22B-E7760396312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6552259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7D0E44-0F0A-4DBF-B38C-CFC2A8E339A7}" type="datetimeFigureOut">
              <a:rPr lang="es-MX" smtClean="0"/>
              <a:t>16/07/2020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86013-5C68-46B2-A22B-E7760396312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5837498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7D0E44-0F0A-4DBF-B38C-CFC2A8E339A7}" type="datetimeFigureOut">
              <a:rPr lang="es-MX" smtClean="0"/>
              <a:t>16/07/2020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86013-5C68-46B2-A22B-E7760396312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6280687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7D0E44-0F0A-4DBF-B38C-CFC2A8E339A7}" type="datetimeFigureOut">
              <a:rPr lang="es-MX" smtClean="0"/>
              <a:t>16/07/2020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86013-5C68-46B2-A22B-E7760396312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1431412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7D0E44-0F0A-4DBF-B38C-CFC2A8E339A7}" type="datetimeFigureOut">
              <a:rPr lang="es-MX" smtClean="0"/>
              <a:t>16/07/2020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86013-5C68-46B2-A22B-E7760396312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2324863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7D0E44-0F0A-4DBF-B38C-CFC2A8E339A7}" type="datetimeFigureOut">
              <a:rPr lang="es-MX" smtClean="0"/>
              <a:t>16/07/2020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86013-5C68-46B2-A22B-E7760396312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3813442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7D0E44-0F0A-4DBF-B38C-CFC2A8E339A7}" type="datetimeFigureOut">
              <a:rPr lang="es-MX" smtClean="0"/>
              <a:t>16/07/2020</a:t>
            </a:fld>
            <a:endParaRPr lang="es-MX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86013-5C68-46B2-A22B-E7760396312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3251247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7D0E44-0F0A-4DBF-B38C-CFC2A8E339A7}" type="datetimeFigureOut">
              <a:rPr lang="es-MX" smtClean="0"/>
              <a:t>16/07/2020</a:t>
            </a:fld>
            <a:endParaRPr lang="es-MX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86013-5C68-46B2-A22B-E7760396312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275604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7D0E44-0F0A-4DBF-B38C-CFC2A8E339A7}" type="datetimeFigureOut">
              <a:rPr lang="es-MX" smtClean="0"/>
              <a:t>16/07/2020</a:t>
            </a:fld>
            <a:endParaRPr lang="es-MX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86013-5C68-46B2-A22B-E7760396312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5628765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7D0E44-0F0A-4DBF-B38C-CFC2A8E339A7}" type="datetimeFigureOut">
              <a:rPr lang="es-MX" smtClean="0"/>
              <a:t>16/07/2020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86013-5C68-46B2-A22B-E7760396312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6636880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7D0E44-0F0A-4DBF-B38C-CFC2A8E339A7}" type="datetimeFigureOut">
              <a:rPr lang="es-MX" smtClean="0"/>
              <a:t>16/07/2020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86013-5C68-46B2-A22B-E7760396312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3144165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7D0E44-0F0A-4DBF-B38C-CFC2A8E339A7}" type="datetimeFigureOut">
              <a:rPr lang="es-MX" smtClean="0"/>
              <a:t>16/07/2020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286013-5C68-46B2-A22B-E7760396312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5012747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o 1"/>
          <p:cNvGrpSpPr/>
          <p:nvPr/>
        </p:nvGrpSpPr>
        <p:grpSpPr>
          <a:xfrm>
            <a:off x="137610" y="38872"/>
            <a:ext cx="8836609" cy="6702497"/>
            <a:chOff x="137610" y="38872"/>
            <a:chExt cx="8836609" cy="6702497"/>
          </a:xfrm>
        </p:grpSpPr>
        <p:grpSp>
          <p:nvGrpSpPr>
            <p:cNvPr id="67" name="Grupo 66"/>
            <p:cNvGrpSpPr/>
            <p:nvPr/>
          </p:nvGrpSpPr>
          <p:grpSpPr>
            <a:xfrm>
              <a:off x="251518" y="849206"/>
              <a:ext cx="8722701" cy="5892163"/>
              <a:chOff x="0" y="1023498"/>
              <a:chExt cx="9010678" cy="6178079"/>
            </a:xfrm>
          </p:grpSpPr>
          <p:grpSp>
            <p:nvGrpSpPr>
              <p:cNvPr id="68" name="Grupo 67"/>
              <p:cNvGrpSpPr/>
              <p:nvPr/>
            </p:nvGrpSpPr>
            <p:grpSpPr>
              <a:xfrm>
                <a:off x="0" y="1023498"/>
                <a:ext cx="9010678" cy="6178079"/>
                <a:chOff x="0" y="1023583"/>
                <a:chExt cx="9011287" cy="6178593"/>
              </a:xfrm>
            </p:grpSpPr>
            <p:cxnSp>
              <p:nvCxnSpPr>
                <p:cNvPr id="70" name="Conector recto 69"/>
                <p:cNvCxnSpPr>
                  <a:stCxn id="107" idx="4"/>
                  <a:endCxn id="112" idx="0"/>
                </p:cNvCxnSpPr>
                <p:nvPr/>
              </p:nvCxnSpPr>
              <p:spPr>
                <a:xfrm>
                  <a:off x="6356383" y="3648956"/>
                  <a:ext cx="0" cy="212818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71" name="Grupo 70"/>
                <p:cNvGrpSpPr/>
                <p:nvPr/>
              </p:nvGrpSpPr>
              <p:grpSpPr>
                <a:xfrm>
                  <a:off x="0" y="1023583"/>
                  <a:ext cx="9011287" cy="6178593"/>
                  <a:chOff x="0" y="1023583"/>
                  <a:chExt cx="9011287" cy="6178593"/>
                </a:xfrm>
              </p:grpSpPr>
              <p:cxnSp>
                <p:nvCxnSpPr>
                  <p:cNvPr id="73" name="Conector recto 72"/>
                  <p:cNvCxnSpPr/>
                  <p:nvPr/>
                </p:nvCxnSpPr>
                <p:spPr>
                  <a:xfrm flipH="1">
                    <a:off x="6374921" y="2725947"/>
                    <a:ext cx="3796" cy="179952"/>
                  </a:xfrm>
                  <a:prstGeom prst="line">
                    <a:avLst/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grpSp>
                <p:nvGrpSpPr>
                  <p:cNvPr id="77" name="Grupo 76"/>
                  <p:cNvGrpSpPr/>
                  <p:nvPr/>
                </p:nvGrpSpPr>
                <p:grpSpPr>
                  <a:xfrm>
                    <a:off x="0" y="1023583"/>
                    <a:ext cx="9011287" cy="6178593"/>
                    <a:chOff x="0" y="1"/>
                    <a:chExt cx="9011287" cy="6178593"/>
                  </a:xfrm>
                </p:grpSpPr>
                <p:cxnSp>
                  <p:nvCxnSpPr>
                    <p:cNvPr id="78" name="Conector angular 77"/>
                    <p:cNvCxnSpPr>
                      <a:stCxn id="109" idx="2"/>
                    </p:cNvCxnSpPr>
                    <p:nvPr/>
                  </p:nvCxnSpPr>
                  <p:spPr>
                    <a:xfrm rot="16200000" flipH="1">
                      <a:off x="2302209" y="3150126"/>
                      <a:ext cx="386045" cy="3463961"/>
                    </a:xfrm>
                    <a:prstGeom prst="bentConnector2">
                      <a:avLst/>
                    </a:prstGeom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grpSp>
                  <p:nvGrpSpPr>
                    <p:cNvPr id="79" name="Grupo 78"/>
                    <p:cNvGrpSpPr/>
                    <p:nvPr/>
                  </p:nvGrpSpPr>
                  <p:grpSpPr>
                    <a:xfrm>
                      <a:off x="0" y="1"/>
                      <a:ext cx="9011287" cy="6178593"/>
                      <a:chOff x="0" y="1"/>
                      <a:chExt cx="9011287" cy="6178593"/>
                    </a:xfrm>
                  </p:grpSpPr>
                  <p:grpSp>
                    <p:nvGrpSpPr>
                      <p:cNvPr id="80" name="Grupo 79"/>
                      <p:cNvGrpSpPr/>
                      <p:nvPr/>
                    </p:nvGrpSpPr>
                    <p:grpSpPr>
                      <a:xfrm>
                        <a:off x="0" y="1"/>
                        <a:ext cx="9011287" cy="6178593"/>
                        <a:chOff x="-1" y="1"/>
                        <a:chExt cx="8500781" cy="5709132"/>
                      </a:xfrm>
                    </p:grpSpPr>
                    <p:cxnSp>
                      <p:nvCxnSpPr>
                        <p:cNvPr id="83" name="Conector recto 82"/>
                        <p:cNvCxnSpPr/>
                        <p:nvPr/>
                      </p:nvCxnSpPr>
                      <p:spPr>
                        <a:xfrm flipV="1">
                          <a:off x="5033176" y="1216549"/>
                          <a:ext cx="277035" cy="10884"/>
                        </a:xfrm>
                        <a:prstGeom prst="line">
                          <a:avLst/>
                        </a:prstGeom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grpSp>
                      <p:nvGrpSpPr>
                        <p:cNvPr id="84" name="Grupo 83"/>
                        <p:cNvGrpSpPr/>
                        <p:nvPr/>
                      </p:nvGrpSpPr>
                      <p:grpSpPr>
                        <a:xfrm>
                          <a:off x="-1" y="1"/>
                          <a:ext cx="8500781" cy="5709132"/>
                          <a:chOff x="-1" y="1"/>
                          <a:chExt cx="8500781" cy="5709132"/>
                        </a:xfrm>
                      </p:grpSpPr>
                      <p:cxnSp>
                        <p:nvCxnSpPr>
                          <p:cNvPr id="85" name="Conector recto 84"/>
                          <p:cNvCxnSpPr/>
                          <p:nvPr/>
                        </p:nvCxnSpPr>
                        <p:spPr>
                          <a:xfrm flipV="1">
                            <a:off x="2949934" y="1232452"/>
                            <a:ext cx="676146" cy="116738"/>
                          </a:xfrm>
                          <a:prstGeom prst="line">
                            <a:avLst/>
                          </a:prstGeom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cxnSp>
                        <p:nvCxnSpPr>
                          <p:cNvPr id="86" name="Conector recto 85"/>
                          <p:cNvCxnSpPr/>
                          <p:nvPr/>
                        </p:nvCxnSpPr>
                        <p:spPr>
                          <a:xfrm flipV="1">
                            <a:off x="3013545" y="349857"/>
                            <a:ext cx="742068" cy="222851"/>
                          </a:xfrm>
                          <a:prstGeom prst="line">
                            <a:avLst/>
                          </a:prstGeom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grpSp>
                        <p:nvGrpSpPr>
                          <p:cNvPr id="87" name="Grupo 86"/>
                          <p:cNvGrpSpPr/>
                          <p:nvPr/>
                        </p:nvGrpSpPr>
                        <p:grpSpPr>
                          <a:xfrm>
                            <a:off x="-1" y="1"/>
                            <a:ext cx="8500781" cy="5709132"/>
                            <a:chOff x="-1" y="1"/>
                            <a:chExt cx="8500781" cy="5709132"/>
                          </a:xfrm>
                        </p:grpSpPr>
                        <p:grpSp>
                          <p:nvGrpSpPr>
                            <p:cNvPr id="88" name="368 Grupo"/>
                            <p:cNvGrpSpPr/>
                            <p:nvPr/>
                          </p:nvGrpSpPr>
                          <p:grpSpPr>
                            <a:xfrm>
                              <a:off x="-1" y="1"/>
                              <a:ext cx="6726793" cy="5709132"/>
                              <a:chOff x="-1" y="1107777"/>
                              <a:chExt cx="5488083" cy="3346533"/>
                            </a:xfrm>
                          </p:grpSpPr>
                          <p:sp>
                            <p:nvSpPr>
                              <p:cNvPr id="93" name="88 Elipse"/>
                              <p:cNvSpPr/>
                              <p:nvPr/>
                            </p:nvSpPr>
                            <p:spPr>
                              <a:xfrm>
                                <a:off x="1252597" y="1693949"/>
                                <a:ext cx="1151890" cy="404495"/>
                              </a:xfrm>
                              <a:prstGeom prst="ellipse">
                                <a:avLst/>
                              </a:prstGeom>
                              <a:noFill/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ot="0" spcFirstLastPara="0" vert="horz" wrap="square" lIns="91440" tIns="45720" rIns="91440" bIns="45720" numCol="1" spcCol="0" rtlCol="0" fromWordArt="0" anchor="ctr" anchorCtr="0" forceAA="0" compatLnSpc="1">
                                <a:prstTxWarp prst="textNoShape">
                                  <a:avLst/>
                                </a:prstTxWarp>
                                <a:noAutofit/>
                              </a:bodyPr>
                              <a:lstStyle/>
                              <a:p>
                                <a:pPr algn="ctr">
                                  <a:spcAft>
                                    <a:spcPts val="0"/>
                                  </a:spcAft>
                                </a:pPr>
                                <a:r>
                                  <a:rPr lang="es-MX" sz="700" b="1" kern="1200" dirty="0">
                                    <a:solidFill>
                                      <a:srgbClr val="000000"/>
                                    </a:solidFill>
                                    <a:effectLst/>
                                    <a:latin typeface="Arial" panose="020B0604020202020204" pitchFamily="34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Condiciones de salud mejoradas</a:t>
                                </a:r>
                                <a:endParaRPr lang="es-MX" sz="1200" dirty="0">
                                  <a:effectLst/>
                                  <a:latin typeface="Times New Roman" panose="02020603050405020304" pitchFamily="18" charset="0"/>
                                  <a:ea typeface="Times New Roman" panose="02020603050405020304" pitchFamily="18" charset="0"/>
                                </a:endParaRPr>
                              </a:p>
                            </p:txBody>
                          </p:sp>
                          <p:grpSp>
                            <p:nvGrpSpPr>
                              <p:cNvPr id="94" name="370 Grupo"/>
                              <p:cNvGrpSpPr/>
                              <p:nvPr/>
                            </p:nvGrpSpPr>
                            <p:grpSpPr>
                              <a:xfrm>
                                <a:off x="-1" y="1107777"/>
                                <a:ext cx="5488083" cy="3346533"/>
                                <a:chOff x="-1" y="1107777"/>
                                <a:chExt cx="5488083" cy="3346533"/>
                              </a:xfrm>
                            </p:grpSpPr>
                            <p:sp>
                              <p:nvSpPr>
                                <p:cNvPr id="95" name="93 Rectángulo"/>
                                <p:cNvSpPr/>
                                <p:nvPr/>
                              </p:nvSpPr>
                              <p:spPr>
                                <a:xfrm>
                                  <a:off x="2536272" y="3926754"/>
                                  <a:ext cx="1321704" cy="527556"/>
                                </a:xfrm>
                                <a:prstGeom prst="rect">
                                  <a:avLst/>
                                </a:prstGeom>
                                <a:noFill/>
                                <a:ln w="25400">
                                  <a:solidFill>
                                    <a:schemeClr val="accent1">
                                      <a:lumMod val="75000"/>
                                    </a:schemeClr>
                                  </a:solidFill>
                                </a:ln>
                              </p:spPr>
                              <p:style>
                                <a:lnRef idx="2">
                                  <a:schemeClr val="accent1">
                                    <a:shade val="50000"/>
                                  </a:schemeClr>
                                </a:lnRef>
                                <a:fillRef idx="1">
                                  <a:schemeClr val="accent1"/>
                                </a:fillRef>
                                <a:effectRef idx="0">
                                  <a:schemeClr val="accent1"/>
                                </a:effectRef>
                                <a:fontRef idx="minor">
                                  <a:schemeClr val="lt1"/>
                                </a:fontRef>
                              </p:style>
                              <p:txBody>
                                <a:bodyPr rot="0" spcFirstLastPara="0" vert="horz" wrap="square" lIns="91440" tIns="45720" rIns="91440" bIns="45720" numCol="1" spcCol="0" rtlCol="0" fromWordArt="0" anchor="ctr" anchorCtr="0" forceAA="0" compatLnSpc="1">
                                  <a:prstTxWarp prst="textNoShape">
                                    <a:avLst/>
                                  </a:prstTxWarp>
                                  <a:noAutofit/>
                                </a:bodyPr>
                                <a:lstStyle/>
                                <a:p>
                                  <a:pPr algn="ctr">
                                    <a:spcAft>
                                      <a:spcPts val="0"/>
                                    </a:spcAft>
                                  </a:pPr>
                                  <a:r>
                                    <a:rPr lang="es-MX" sz="700" b="1" dirty="0">
                                      <a:solidFill>
                                        <a:srgbClr val="000000"/>
                                      </a:solidFill>
                                      <a:latin typeface="Arial" panose="020B0604020202020204" pitchFamily="34" charset="0"/>
                                      <a:ea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  <a:t>Mejora el rezago institucional en la formación de posgrado de recursos humanos para la salud</a:t>
                                  </a:r>
                                  <a:endParaRPr lang="es-MX" sz="1200" dirty="0">
                                    <a:latin typeface="Times New Roman" panose="02020603050405020304" pitchFamily="18" charset="0"/>
                                    <a:ea typeface="Times New Roman" panose="02020603050405020304" pitchFamily="18" charset="0"/>
                                  </a:endParaRPr>
                                </a:p>
                              </p:txBody>
                            </p:sp>
                            <p:grpSp>
                              <p:nvGrpSpPr>
                                <p:cNvPr id="96" name="374 Grupo"/>
                                <p:cNvGrpSpPr/>
                                <p:nvPr/>
                              </p:nvGrpSpPr>
                              <p:grpSpPr>
                                <a:xfrm>
                                  <a:off x="-1" y="1107777"/>
                                  <a:ext cx="5488083" cy="2563282"/>
                                  <a:chOff x="-1" y="1107777"/>
                                  <a:chExt cx="5488083" cy="2563282"/>
                                </a:xfrm>
                              </p:grpSpPr>
                              <p:grpSp>
                                <p:nvGrpSpPr>
                                  <p:cNvPr id="97" name="376 Grupo"/>
                                  <p:cNvGrpSpPr/>
                                  <p:nvPr/>
                                </p:nvGrpSpPr>
                                <p:grpSpPr>
                                  <a:xfrm>
                                    <a:off x="-1" y="1107777"/>
                                    <a:ext cx="5488083" cy="2563282"/>
                                    <a:chOff x="-1" y="1107777"/>
                                    <a:chExt cx="5488083" cy="2563282"/>
                                  </a:xfrm>
                                </p:grpSpPr>
                                <p:sp>
                                  <p:nvSpPr>
                                    <p:cNvPr id="107" name="75 Elipse"/>
                                    <p:cNvSpPr/>
                                    <p:nvPr/>
                                  </p:nvSpPr>
                                  <p:spPr>
                                    <a:xfrm>
                                      <a:off x="4319621" y="2120833"/>
                                      <a:ext cx="1144940" cy="408934"/>
                                    </a:xfrm>
                                    <a:prstGeom prst="ellipse">
                                      <a:avLst/>
                                    </a:prstGeom>
                                    <a:noFill/>
                                  </p:spPr>
                                  <p:style>
                                    <a:lnRef idx="2">
                                      <a:schemeClr val="accent1">
                                        <a:shade val="50000"/>
                                      </a:schemeClr>
                                    </a:lnRef>
                                    <a:fillRef idx="1">
                                      <a:schemeClr val="accent1"/>
                                    </a:fillRef>
                                    <a:effectRef idx="0">
                                      <a:schemeClr val="accent1"/>
                                    </a:effectRef>
                                    <a:fontRef idx="minor">
                                      <a:schemeClr val="lt1"/>
                                    </a:fontRef>
                                  </p:style>
                                  <p:txBody>
                                    <a:bodyPr rot="0" spcFirstLastPara="0" vert="horz" wrap="square" lIns="91440" tIns="45720" rIns="91440" bIns="45720" numCol="1" spcCol="0" rtlCol="0" fromWordArt="0" anchor="ctr" anchorCtr="0" forceAA="0" compatLnSpc="1">
                                      <a:prstTxWarp prst="textNoShape">
                                        <a:avLst/>
                                      </a:prstTxWarp>
                                      <a:noAutofit/>
                                    </a:bodyPr>
                                    <a:lstStyle/>
                                    <a:p>
                                      <a:pPr algn="ctr">
                                        <a:spcAft>
                                          <a:spcPts val="0"/>
                                        </a:spcAft>
                                      </a:pPr>
                                      <a:r>
                                        <a:rPr lang="es-MX" sz="700" b="1" kern="1200" dirty="0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Arial" panose="020B0604020202020204" pitchFamily="34" charset="0"/>
                                          <a:ea typeface="Times New Roman" panose="02020603050405020304" pitchFamily="18" charset="0"/>
                                          <a:cs typeface="Times New Roman" panose="02020603050405020304" pitchFamily="18" charset="0"/>
                                        </a:rPr>
                                        <a:t>Períodos de atención óptimos</a:t>
                                      </a:r>
                                      <a:endParaRPr lang="es-MX" sz="1200" dirty="0">
                                        <a:effectLst/>
                                        <a:latin typeface="Times New Roman" panose="02020603050405020304" pitchFamily="18" charset="0"/>
                                        <a:ea typeface="Times New Roman" panose="02020603050405020304" pitchFamily="18" charset="0"/>
                                      </a:endParaRPr>
                                    </a:p>
                                  </p:txBody>
                                </p:sp>
                                <p:sp>
                                  <p:nvSpPr>
                                    <p:cNvPr id="108" name="76 Elipse"/>
                                    <p:cNvSpPr/>
                                    <p:nvPr/>
                                  </p:nvSpPr>
                                  <p:spPr>
                                    <a:xfrm>
                                      <a:off x="2652541" y="2627826"/>
                                      <a:ext cx="1169876" cy="428400"/>
                                    </a:xfrm>
                                    <a:prstGeom prst="ellipse">
                                      <a:avLst/>
                                    </a:prstGeom>
                                    <a:noFill/>
                                  </p:spPr>
                                  <p:style>
                                    <a:lnRef idx="2">
                                      <a:schemeClr val="accent1">
                                        <a:shade val="50000"/>
                                      </a:schemeClr>
                                    </a:lnRef>
                                    <a:fillRef idx="1">
                                      <a:schemeClr val="accent1"/>
                                    </a:fillRef>
                                    <a:effectRef idx="0">
                                      <a:schemeClr val="accent1"/>
                                    </a:effectRef>
                                    <a:fontRef idx="minor">
                                      <a:schemeClr val="lt1"/>
                                    </a:fontRef>
                                  </p:style>
                                  <p:txBody>
                                    <a:bodyPr rot="0" spcFirstLastPara="0" vert="horz" wrap="square" lIns="91440" tIns="45720" rIns="91440" bIns="45720" numCol="1" spcCol="0" rtlCol="0" fromWordArt="0" anchor="ctr" anchorCtr="0" forceAA="0" compatLnSpc="1">
                                      <a:prstTxWarp prst="textNoShape">
                                        <a:avLst/>
                                      </a:prstTxWarp>
                                      <a:noAutofit/>
                                    </a:bodyPr>
                                    <a:lstStyle/>
                                    <a:p>
                                      <a:pPr algn="ctr">
                                        <a:spcAft>
                                          <a:spcPts val="0"/>
                                        </a:spcAft>
                                      </a:pPr>
                                      <a:r>
                                        <a:rPr lang="es-MX" sz="700" b="1" kern="1200" dirty="0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Arial" panose="020B0604020202020204" pitchFamily="34" charset="0"/>
                                          <a:ea typeface="Times New Roman" panose="02020603050405020304" pitchFamily="18" charset="0"/>
                                          <a:cs typeface="Times New Roman" panose="02020603050405020304" pitchFamily="18" charset="0"/>
                                        </a:rPr>
                                        <a:t>Mejor toma de decisiones con base en la evidencia científica</a:t>
                                      </a:r>
                                      <a:endParaRPr lang="es-MX" sz="1200" dirty="0">
                                        <a:effectLst/>
                                        <a:latin typeface="Times New Roman" panose="02020603050405020304" pitchFamily="18" charset="0"/>
                                        <a:ea typeface="Times New Roman" panose="02020603050405020304" pitchFamily="18" charset="0"/>
                                      </a:endParaRPr>
                                    </a:p>
                                  </p:txBody>
                                </p:sp>
                                <p:sp>
                                  <p:nvSpPr>
                                    <p:cNvPr id="109" name="78 Rectángulo"/>
                                    <p:cNvSpPr/>
                                    <p:nvPr/>
                                  </p:nvSpPr>
                                  <p:spPr>
                                    <a:xfrm>
                                      <a:off x="-1" y="3162208"/>
                                      <a:ext cx="1174848" cy="485352"/>
                                    </a:xfrm>
                                    <a:prstGeom prst="rect">
                                      <a:avLst/>
                                    </a:prstGeom>
                                    <a:noFill/>
                                    <a:ln w="25400">
                                      <a:solidFill>
                                        <a:schemeClr val="accent1">
                                          <a:lumMod val="75000"/>
                                        </a:schemeClr>
                                      </a:solidFill>
                                    </a:ln>
                                  </p:spPr>
                                  <p:style>
                                    <a:lnRef idx="2">
                                      <a:schemeClr val="accent1">
                                        <a:shade val="50000"/>
                                      </a:schemeClr>
                                    </a:lnRef>
                                    <a:fillRef idx="1">
                                      <a:schemeClr val="accent1"/>
                                    </a:fillRef>
                                    <a:effectRef idx="0">
                                      <a:schemeClr val="accent1"/>
                                    </a:effectRef>
                                    <a:fontRef idx="minor">
                                      <a:schemeClr val="lt1"/>
                                    </a:fontRef>
                                  </p:style>
                                  <p:txBody>
                                    <a:bodyPr rot="0" spcFirstLastPara="0" vert="horz" wrap="square" lIns="91440" tIns="45720" rIns="91440" bIns="45720" numCol="1" spcCol="0" rtlCol="0" fromWordArt="0" anchor="ctr" anchorCtr="0" forceAA="0" compatLnSpc="1">
                                      <a:prstTxWarp prst="textNoShape">
                                        <a:avLst/>
                                      </a:prstTxWarp>
                                      <a:noAutofit/>
                                    </a:bodyPr>
                                    <a:lstStyle/>
                                    <a:p>
                                      <a:pPr algn="ctr">
                                        <a:spcAft>
                                          <a:spcPts val="0"/>
                                        </a:spcAft>
                                      </a:pPr>
                                      <a:r>
                                        <a:rPr lang="es-MX" sz="700" b="1" kern="1200" dirty="0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Arial" panose="020B0604020202020204" pitchFamily="34" charset="0"/>
                                          <a:ea typeface="Times New Roman" panose="02020603050405020304" pitchFamily="18" charset="0"/>
                                          <a:cs typeface="Times New Roman" panose="02020603050405020304" pitchFamily="18" charset="0"/>
                                        </a:rPr>
                                        <a:t>Mejoría en el conocimiento especializado para la atención a problemas de salud </a:t>
                                      </a:r>
                                      <a:endParaRPr lang="es-MX" sz="1200" dirty="0">
                                        <a:effectLst/>
                                        <a:latin typeface="Times New Roman" panose="02020603050405020304" pitchFamily="18" charset="0"/>
                                        <a:ea typeface="Times New Roman" panose="02020603050405020304" pitchFamily="18" charset="0"/>
                                      </a:endParaRPr>
                                    </a:p>
                                  </p:txBody>
                                </p:sp>
                                <p:sp>
                                  <p:nvSpPr>
                                    <p:cNvPr id="110" name="80 Rectángulo"/>
                                    <p:cNvSpPr/>
                                    <p:nvPr/>
                                  </p:nvSpPr>
                                  <p:spPr>
                                    <a:xfrm>
                                      <a:off x="4313234" y="3169238"/>
                                      <a:ext cx="1174848" cy="485352"/>
                                    </a:xfrm>
                                    <a:prstGeom prst="rect">
                                      <a:avLst/>
                                    </a:prstGeom>
                                    <a:noFill/>
                                    <a:ln w="25400">
                                      <a:solidFill>
                                        <a:schemeClr val="accent1">
                                          <a:lumMod val="75000"/>
                                        </a:schemeClr>
                                      </a:solidFill>
                                    </a:ln>
                                  </p:spPr>
                                  <p:style>
                                    <a:lnRef idx="2">
                                      <a:schemeClr val="accent1">
                                        <a:shade val="50000"/>
                                      </a:schemeClr>
                                    </a:lnRef>
                                    <a:fillRef idx="1">
                                      <a:schemeClr val="accent1"/>
                                    </a:fillRef>
                                    <a:effectRef idx="0">
                                      <a:schemeClr val="accent1"/>
                                    </a:effectRef>
                                    <a:fontRef idx="minor">
                                      <a:schemeClr val="lt1"/>
                                    </a:fontRef>
                                  </p:style>
                                  <p:txBody>
                                    <a:bodyPr rot="0" spcFirstLastPara="0" vert="horz" wrap="square" lIns="91440" tIns="45720" rIns="91440" bIns="45720" numCol="1" spcCol="0" rtlCol="0" fromWordArt="0" anchor="ctr" anchorCtr="0" forceAA="0" compatLnSpc="1">
                                      <a:prstTxWarp prst="textNoShape">
                                        <a:avLst/>
                                      </a:prstTxWarp>
                                      <a:noAutofit/>
                                    </a:bodyPr>
                                    <a:lstStyle/>
                                    <a:p>
                                      <a:pPr algn="ctr">
                                        <a:spcAft>
                                          <a:spcPts val="0"/>
                                        </a:spcAft>
                                      </a:pPr>
                                      <a:r>
                                        <a:rPr lang="es-MX" sz="700" b="1" kern="1200" dirty="0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Arial" panose="020B0604020202020204" pitchFamily="34" charset="0"/>
                                          <a:ea typeface="Times New Roman" panose="02020603050405020304" pitchFamily="18" charset="0"/>
                                          <a:cs typeface="Times New Roman" panose="02020603050405020304" pitchFamily="18" charset="0"/>
                                        </a:rPr>
                                        <a:t>Menor oferta de servicios especializados</a:t>
                                      </a:r>
                                      <a:endParaRPr lang="es-MX" sz="1200" dirty="0">
                                        <a:effectLst/>
                                        <a:latin typeface="Times New Roman" panose="02020603050405020304" pitchFamily="18" charset="0"/>
                                        <a:ea typeface="Times New Roman" panose="02020603050405020304" pitchFamily="18" charset="0"/>
                                      </a:endParaRPr>
                                    </a:p>
                                  </p:txBody>
                                </p:sp>
                                <p:sp>
                                  <p:nvSpPr>
                                    <p:cNvPr id="111" name="81 Rectángulo"/>
                                    <p:cNvSpPr/>
                                    <p:nvPr/>
                                  </p:nvSpPr>
                                  <p:spPr>
                                    <a:xfrm>
                                      <a:off x="2647577" y="3185707"/>
                                      <a:ext cx="1174848" cy="485352"/>
                                    </a:xfrm>
                                    <a:prstGeom prst="rect">
                                      <a:avLst/>
                                    </a:prstGeom>
                                    <a:noFill/>
                                    <a:ln w="25400">
                                      <a:solidFill>
                                        <a:schemeClr val="accent1">
                                          <a:lumMod val="75000"/>
                                        </a:schemeClr>
                                      </a:solidFill>
                                    </a:ln>
                                  </p:spPr>
                                  <p:style>
                                    <a:lnRef idx="2">
                                      <a:schemeClr val="accent1">
                                        <a:shade val="50000"/>
                                      </a:schemeClr>
                                    </a:lnRef>
                                    <a:fillRef idx="1">
                                      <a:schemeClr val="accent1"/>
                                    </a:fillRef>
                                    <a:effectRef idx="0">
                                      <a:schemeClr val="accent1"/>
                                    </a:effectRef>
                                    <a:fontRef idx="minor">
                                      <a:schemeClr val="lt1"/>
                                    </a:fontRef>
                                  </p:style>
                                  <p:txBody>
                                    <a:bodyPr rot="0" spcFirstLastPara="0" vert="horz" wrap="square" lIns="91440" tIns="45720" rIns="91440" bIns="45720" numCol="1" spcCol="0" rtlCol="0" fromWordArt="0" anchor="ctr" anchorCtr="0" forceAA="0" compatLnSpc="1">
                                      <a:prstTxWarp prst="textNoShape">
                                        <a:avLst/>
                                      </a:prstTxWarp>
                                      <a:noAutofit/>
                                    </a:bodyPr>
                                    <a:lstStyle/>
                                    <a:p>
                                      <a:pPr algn="ctr">
                                        <a:spcAft>
                                          <a:spcPts val="0"/>
                                        </a:spcAft>
                                      </a:pPr>
                                      <a:r>
                                        <a:rPr lang="es-MX" sz="700" b="1" kern="1200" dirty="0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Arial" panose="020B0604020202020204" pitchFamily="34" charset="0"/>
                                          <a:ea typeface="Times New Roman" panose="02020603050405020304" pitchFamily="18" charset="0"/>
                                          <a:cs typeface="Times New Roman" panose="02020603050405020304" pitchFamily="18" charset="0"/>
                                        </a:rPr>
                                        <a:t>Adecuada formación de investigadores</a:t>
                                      </a:r>
                                      <a:endParaRPr lang="es-MX" sz="1200" dirty="0">
                                        <a:effectLst/>
                                        <a:latin typeface="Times New Roman" panose="02020603050405020304" pitchFamily="18" charset="0"/>
                                        <a:ea typeface="Times New Roman" panose="02020603050405020304" pitchFamily="18" charset="0"/>
                                      </a:endParaRPr>
                                    </a:p>
                                  </p:txBody>
                                </p:sp>
                                <p:sp>
                                  <p:nvSpPr>
                                    <p:cNvPr id="112" name="83 Elipse"/>
                                    <p:cNvSpPr/>
                                    <p:nvPr/>
                                  </p:nvSpPr>
                                  <p:spPr>
                                    <a:xfrm>
                                      <a:off x="4319621" y="2645036"/>
                                      <a:ext cx="1144940" cy="408934"/>
                                    </a:xfrm>
                                    <a:prstGeom prst="ellipse">
                                      <a:avLst/>
                                    </a:prstGeom>
                                    <a:noFill/>
                                  </p:spPr>
                                  <p:style>
                                    <a:lnRef idx="2">
                                      <a:schemeClr val="accent1">
                                        <a:shade val="50000"/>
                                      </a:schemeClr>
                                    </a:lnRef>
                                    <a:fillRef idx="1">
                                      <a:schemeClr val="accent1"/>
                                    </a:fillRef>
                                    <a:effectRef idx="0">
                                      <a:schemeClr val="accent1"/>
                                    </a:effectRef>
                                    <a:fontRef idx="minor">
                                      <a:schemeClr val="lt1"/>
                                    </a:fontRef>
                                  </p:style>
                                  <p:txBody>
                                    <a:bodyPr rot="0" spcFirstLastPara="0" vert="horz" wrap="square" lIns="91440" tIns="45720" rIns="91440" bIns="45720" numCol="1" spcCol="0" rtlCol="0" fromWordArt="0" anchor="ctr" anchorCtr="0" forceAA="0" compatLnSpc="1">
                                      <a:prstTxWarp prst="textNoShape">
                                        <a:avLst/>
                                      </a:prstTxWarp>
                                      <a:noAutofit/>
                                    </a:bodyPr>
                                    <a:lstStyle/>
                                    <a:p>
                                      <a:pPr algn="ctr">
                                        <a:spcAft>
                                          <a:spcPts val="0"/>
                                        </a:spcAft>
                                      </a:pPr>
                                      <a:r>
                                        <a:rPr lang="es-MX" sz="700" b="1" kern="1200" dirty="0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Arial" panose="020B0604020202020204" pitchFamily="34" charset="0"/>
                                          <a:ea typeface="Times New Roman" panose="02020603050405020304" pitchFamily="18" charset="0"/>
                                          <a:cs typeface="Times New Roman" panose="02020603050405020304" pitchFamily="18" charset="0"/>
                                        </a:rPr>
                                        <a:t>Disponibilidad de los servicios especializados existentes</a:t>
                                      </a:r>
                                      <a:endParaRPr lang="es-MX" sz="1200" dirty="0">
                                        <a:effectLst/>
                                        <a:latin typeface="Times New Roman" panose="02020603050405020304" pitchFamily="18" charset="0"/>
                                        <a:ea typeface="Times New Roman" panose="02020603050405020304" pitchFamily="18" charset="0"/>
                                      </a:endParaRPr>
                                    </a:p>
                                  </p:txBody>
                                </p:sp>
                                <p:sp>
                                  <p:nvSpPr>
                                    <p:cNvPr id="113" name="84 Elipse"/>
                                    <p:cNvSpPr/>
                                    <p:nvPr/>
                                  </p:nvSpPr>
                                  <p:spPr>
                                    <a:xfrm>
                                      <a:off x="4334271" y="1619055"/>
                                      <a:ext cx="1144940" cy="408934"/>
                                    </a:xfrm>
                                    <a:prstGeom prst="ellipse">
                                      <a:avLst/>
                                    </a:prstGeom>
                                    <a:noFill/>
                                  </p:spPr>
                                  <p:style>
                                    <a:lnRef idx="2">
                                      <a:schemeClr val="accent1">
                                        <a:shade val="50000"/>
                                      </a:schemeClr>
                                    </a:lnRef>
                                    <a:fillRef idx="1">
                                      <a:schemeClr val="accent1"/>
                                    </a:fillRef>
                                    <a:effectRef idx="0">
                                      <a:schemeClr val="accent1"/>
                                    </a:effectRef>
                                    <a:fontRef idx="minor">
                                      <a:schemeClr val="lt1"/>
                                    </a:fontRef>
                                  </p:style>
                                  <p:txBody>
                                    <a:bodyPr rot="0" spcFirstLastPara="0" vert="horz" wrap="square" lIns="91440" tIns="45720" rIns="91440" bIns="45720" numCol="1" spcCol="0" rtlCol="0" fromWordArt="0" anchor="ctr" anchorCtr="0" forceAA="0" compatLnSpc="1">
                                      <a:prstTxWarp prst="textNoShape">
                                        <a:avLst/>
                                      </a:prstTxWarp>
                                      <a:noAutofit/>
                                    </a:bodyPr>
                                    <a:lstStyle/>
                                    <a:p>
                                      <a:pPr algn="ctr">
                                        <a:spcAft>
                                          <a:spcPts val="0"/>
                                        </a:spcAft>
                                      </a:pPr>
                                      <a:r>
                                        <a:rPr lang="es-MX" sz="700" b="1" kern="1200" dirty="0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Arial" panose="020B0604020202020204" pitchFamily="34" charset="0"/>
                                          <a:ea typeface="Times New Roman" panose="02020603050405020304" pitchFamily="18" charset="0"/>
                                          <a:cs typeface="Times New Roman" panose="02020603050405020304" pitchFamily="18" charset="0"/>
                                        </a:rPr>
                                        <a:t>Menor gasto en salud</a:t>
                                      </a:r>
                                      <a:endParaRPr lang="es-MX" sz="1200" dirty="0">
                                        <a:effectLst/>
                                        <a:latin typeface="Times New Roman" panose="02020603050405020304" pitchFamily="18" charset="0"/>
                                        <a:ea typeface="Times New Roman" panose="02020603050405020304" pitchFamily="18" charset="0"/>
                                      </a:endParaRPr>
                                    </a:p>
                                  </p:txBody>
                                </p:sp>
                                <p:sp>
                                  <p:nvSpPr>
                                    <p:cNvPr id="114" name="85 Elipse"/>
                                    <p:cNvSpPr/>
                                    <p:nvPr/>
                                  </p:nvSpPr>
                                  <p:spPr>
                                    <a:xfrm>
                                      <a:off x="3063834" y="1107777"/>
                                      <a:ext cx="1152128" cy="404664"/>
                                    </a:xfrm>
                                    <a:prstGeom prst="ellipse">
                                      <a:avLst/>
                                    </a:prstGeom>
                                    <a:noFill/>
                                  </p:spPr>
                                  <p:style>
                                    <a:lnRef idx="2">
                                      <a:schemeClr val="accent1">
                                        <a:shade val="50000"/>
                                      </a:schemeClr>
                                    </a:lnRef>
                                    <a:fillRef idx="1">
                                      <a:schemeClr val="accent1"/>
                                    </a:fillRef>
                                    <a:effectRef idx="0">
                                      <a:schemeClr val="accent1"/>
                                    </a:effectRef>
                                    <a:fontRef idx="minor">
                                      <a:schemeClr val="lt1"/>
                                    </a:fontRef>
                                  </p:style>
                                  <p:txBody>
                                    <a:bodyPr rot="0" spcFirstLastPara="0" vert="horz" wrap="square" lIns="91440" tIns="45720" rIns="91440" bIns="45720" numCol="1" spcCol="0" rtlCol="0" fromWordArt="0" anchor="ctr" anchorCtr="0" forceAA="0" compatLnSpc="1">
                                      <a:prstTxWarp prst="textNoShape">
                                        <a:avLst/>
                                      </a:prstTxWarp>
                                      <a:noAutofit/>
                                    </a:bodyPr>
                                    <a:lstStyle/>
                                    <a:p>
                                      <a:pPr algn="ctr">
                                        <a:spcAft>
                                          <a:spcPts val="0"/>
                                        </a:spcAft>
                                      </a:pPr>
                                      <a:r>
                                        <a:rPr lang="es-MX" sz="700" b="1" kern="1200" dirty="0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Arial" panose="020B0604020202020204" pitchFamily="34" charset="0"/>
                                          <a:ea typeface="Times New Roman" panose="02020603050405020304" pitchFamily="18" charset="0"/>
                                          <a:cs typeface="Times New Roman" panose="02020603050405020304" pitchFamily="18" charset="0"/>
                                        </a:rPr>
                                        <a:t>Condiciones de vida mejoradas</a:t>
                                      </a:r>
                                      <a:endParaRPr lang="es-MX" sz="1200" dirty="0">
                                        <a:effectLst/>
                                        <a:latin typeface="Times New Roman" panose="02020603050405020304" pitchFamily="18" charset="0"/>
                                        <a:ea typeface="Times New Roman" panose="02020603050405020304" pitchFamily="18" charset="0"/>
                                      </a:endParaRPr>
                                    </a:p>
                                  </p:txBody>
                                </p:sp>
                                <p:sp>
                                  <p:nvSpPr>
                                    <p:cNvPr id="115" name="86 Elipse"/>
                                    <p:cNvSpPr/>
                                    <p:nvPr/>
                                  </p:nvSpPr>
                                  <p:spPr>
                                    <a:xfrm>
                                      <a:off x="2956123" y="1625436"/>
                                      <a:ext cx="1152128" cy="404664"/>
                                    </a:xfrm>
                                    <a:prstGeom prst="ellipse">
                                      <a:avLst/>
                                    </a:prstGeom>
                                    <a:noFill/>
                                  </p:spPr>
                                  <p:style>
                                    <a:lnRef idx="2">
                                      <a:schemeClr val="accent1">
                                        <a:shade val="50000"/>
                                      </a:schemeClr>
                                    </a:lnRef>
                                    <a:fillRef idx="1">
                                      <a:schemeClr val="accent1"/>
                                    </a:fillRef>
                                    <a:effectRef idx="0">
                                      <a:schemeClr val="accent1"/>
                                    </a:effectRef>
                                    <a:fontRef idx="minor">
                                      <a:schemeClr val="lt1"/>
                                    </a:fontRef>
                                  </p:style>
                                  <p:txBody>
                                    <a:bodyPr rot="0" spcFirstLastPara="0" vert="horz" wrap="square" lIns="91440" tIns="45720" rIns="91440" bIns="45720" numCol="1" spcCol="0" rtlCol="0" fromWordArt="0" anchor="ctr" anchorCtr="0" forceAA="0" compatLnSpc="1">
                                      <a:prstTxWarp prst="textNoShape">
                                        <a:avLst/>
                                      </a:prstTxWarp>
                                      <a:noAutofit/>
                                    </a:bodyPr>
                                    <a:lstStyle/>
                                    <a:p>
                                      <a:pPr algn="ctr">
                                        <a:spcAft>
                                          <a:spcPts val="0"/>
                                        </a:spcAft>
                                      </a:pPr>
                                      <a:r>
                                        <a:rPr lang="es-MX" sz="700" b="1" kern="1200" dirty="0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Arial" panose="020B0604020202020204" pitchFamily="34" charset="0"/>
                                          <a:ea typeface="Times New Roman" panose="02020603050405020304" pitchFamily="18" charset="0"/>
                                          <a:cs typeface="Times New Roman" panose="02020603050405020304" pitchFamily="18" charset="0"/>
                                        </a:rPr>
                                        <a:t>Mejores oportunidades de trabajo e ingresos</a:t>
                                      </a:r>
                                      <a:endParaRPr lang="es-MX" sz="1200" dirty="0">
                                        <a:effectLst/>
                                        <a:latin typeface="Times New Roman" panose="02020603050405020304" pitchFamily="18" charset="0"/>
                                        <a:ea typeface="Times New Roman" panose="02020603050405020304" pitchFamily="18" charset="0"/>
                                      </a:endParaRPr>
                                    </a:p>
                                  </p:txBody>
                                </p:sp>
                                <p:sp>
                                  <p:nvSpPr>
                                    <p:cNvPr id="116" name="87 Elipse"/>
                                    <p:cNvSpPr/>
                                    <p:nvPr/>
                                  </p:nvSpPr>
                                  <p:spPr>
                                    <a:xfrm>
                                      <a:off x="1306286" y="1238406"/>
                                      <a:ext cx="1152128" cy="404664"/>
                                    </a:xfrm>
                                    <a:prstGeom prst="ellipse">
                                      <a:avLst/>
                                    </a:prstGeom>
                                    <a:noFill/>
                                  </p:spPr>
                                  <p:style>
                                    <a:lnRef idx="2">
                                      <a:schemeClr val="accent1">
                                        <a:shade val="50000"/>
                                      </a:schemeClr>
                                    </a:lnRef>
                                    <a:fillRef idx="1">
                                      <a:schemeClr val="accent1"/>
                                    </a:fillRef>
                                    <a:effectRef idx="0">
                                      <a:schemeClr val="accent1"/>
                                    </a:effectRef>
                                    <a:fontRef idx="minor">
                                      <a:schemeClr val="lt1"/>
                                    </a:fontRef>
                                  </p:style>
                                  <p:txBody>
                                    <a:bodyPr rot="0" spcFirstLastPara="0" vert="horz" wrap="square" lIns="91440" tIns="45720" rIns="91440" bIns="45720" numCol="1" spcCol="0" rtlCol="0" fromWordArt="0" anchor="ctr" anchorCtr="0" forceAA="0" compatLnSpc="1">
                                      <a:prstTxWarp prst="textNoShape">
                                        <a:avLst/>
                                      </a:prstTxWarp>
                                      <a:noAutofit/>
                                    </a:bodyPr>
                                    <a:lstStyle/>
                                    <a:p>
                                      <a:pPr algn="ctr">
                                        <a:spcAft>
                                          <a:spcPts val="0"/>
                                        </a:spcAft>
                                      </a:pPr>
                                      <a:r>
                                        <a:rPr lang="es-MX" sz="700" b="1" kern="1200" dirty="0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Arial" panose="020B0604020202020204" pitchFamily="34" charset="0"/>
                                          <a:ea typeface="Times New Roman" panose="02020603050405020304" pitchFamily="18" charset="0"/>
                                          <a:cs typeface="Times New Roman" panose="02020603050405020304" pitchFamily="18" charset="0"/>
                                        </a:rPr>
                                        <a:t>Mejor productividad laboral y escolar</a:t>
                                      </a:r>
                                      <a:endParaRPr lang="es-MX" sz="1200" dirty="0">
                                        <a:effectLst/>
                                        <a:latin typeface="Times New Roman" panose="02020603050405020304" pitchFamily="18" charset="0"/>
                                        <a:ea typeface="Times New Roman" panose="02020603050405020304" pitchFamily="18" charset="0"/>
                                      </a:endParaRPr>
                                    </a:p>
                                  </p:txBody>
                                </p:sp>
                                <p:sp>
                                  <p:nvSpPr>
                                    <p:cNvPr id="117" name="89 Elipse"/>
                                    <p:cNvSpPr/>
                                    <p:nvPr/>
                                  </p:nvSpPr>
                                  <p:spPr>
                                    <a:xfrm>
                                      <a:off x="2173184" y="2117180"/>
                                      <a:ext cx="1152128" cy="404664"/>
                                    </a:xfrm>
                                    <a:prstGeom prst="ellipse">
                                      <a:avLst/>
                                    </a:prstGeom>
                                    <a:noFill/>
                                  </p:spPr>
                                  <p:style>
                                    <a:lnRef idx="2">
                                      <a:schemeClr val="accent1">
                                        <a:shade val="50000"/>
                                      </a:schemeClr>
                                    </a:lnRef>
                                    <a:fillRef idx="1">
                                      <a:schemeClr val="accent1"/>
                                    </a:fillRef>
                                    <a:effectRef idx="0">
                                      <a:schemeClr val="accent1"/>
                                    </a:effectRef>
                                    <a:fontRef idx="minor">
                                      <a:schemeClr val="lt1"/>
                                    </a:fontRef>
                                  </p:style>
                                  <p:txBody>
                                    <a:bodyPr rot="0" spcFirstLastPara="0" vert="horz" wrap="square" lIns="91440" tIns="45720" rIns="91440" bIns="45720" numCol="1" spcCol="0" rtlCol="0" fromWordArt="0" anchor="ctr" anchorCtr="0" forceAA="0" compatLnSpc="1">
                                      <a:prstTxWarp prst="textNoShape">
                                        <a:avLst/>
                                      </a:prstTxWarp>
                                      <a:noAutofit/>
                                    </a:bodyPr>
                                    <a:lstStyle/>
                                    <a:p>
                                      <a:pPr algn="ctr">
                                        <a:spcAft>
                                          <a:spcPts val="0"/>
                                        </a:spcAft>
                                      </a:pPr>
                                      <a:r>
                                        <a:rPr lang="es-MX" sz="700" b="1" kern="1200" dirty="0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Arial" panose="020B0604020202020204" pitchFamily="34" charset="0"/>
                                          <a:ea typeface="Times New Roman" panose="02020603050405020304" pitchFamily="18" charset="0"/>
                                          <a:cs typeface="Times New Roman" panose="02020603050405020304" pitchFamily="18" charset="0"/>
                                        </a:rPr>
                                        <a:t>Menor tiempo de recuperación de los pacientes</a:t>
                                      </a:r>
                                      <a:endParaRPr lang="es-MX" sz="1200" dirty="0">
                                        <a:effectLst/>
                                        <a:latin typeface="Times New Roman" panose="02020603050405020304" pitchFamily="18" charset="0"/>
                                        <a:ea typeface="Times New Roman" panose="02020603050405020304" pitchFamily="18" charset="0"/>
                                      </a:endParaRPr>
                                    </a:p>
                                  </p:txBody>
                                </p:sp>
                                <p:sp>
                                  <p:nvSpPr>
                                    <p:cNvPr id="118" name="90 Elipse"/>
                                    <p:cNvSpPr/>
                                    <p:nvPr/>
                                  </p:nvSpPr>
                                  <p:spPr>
                                    <a:xfrm>
                                      <a:off x="451262" y="2117180"/>
                                      <a:ext cx="1152128" cy="404664"/>
                                    </a:xfrm>
                                    <a:prstGeom prst="ellipse">
                                      <a:avLst/>
                                    </a:prstGeom>
                                    <a:noFill/>
                                  </p:spPr>
                                  <p:style>
                                    <a:lnRef idx="2">
                                      <a:schemeClr val="accent1">
                                        <a:shade val="50000"/>
                                      </a:schemeClr>
                                    </a:lnRef>
                                    <a:fillRef idx="1">
                                      <a:schemeClr val="accent1"/>
                                    </a:fillRef>
                                    <a:effectRef idx="0">
                                      <a:schemeClr val="accent1"/>
                                    </a:effectRef>
                                    <a:fontRef idx="minor">
                                      <a:schemeClr val="lt1"/>
                                    </a:fontRef>
                                  </p:style>
                                  <p:txBody>
                                    <a:bodyPr rot="0" spcFirstLastPara="0" vert="horz" wrap="square" lIns="91440" tIns="45720" rIns="91440" bIns="45720" numCol="1" spcCol="0" rtlCol="0" fromWordArt="0" anchor="ctr" anchorCtr="0" forceAA="0" compatLnSpc="1">
                                      <a:prstTxWarp prst="textNoShape">
                                        <a:avLst/>
                                      </a:prstTxWarp>
                                      <a:noAutofit/>
                                    </a:bodyPr>
                                    <a:lstStyle/>
                                    <a:p>
                                      <a:pPr algn="ctr">
                                        <a:spcAft>
                                          <a:spcPts val="0"/>
                                        </a:spcAft>
                                      </a:pPr>
                                      <a:r>
                                        <a:rPr lang="es-MX" sz="700" b="1" kern="1200" dirty="0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Arial" panose="020B0604020202020204" pitchFamily="34" charset="0"/>
                                          <a:ea typeface="Times New Roman" panose="02020603050405020304" pitchFamily="18" charset="0"/>
                                          <a:cs typeface="Times New Roman" panose="02020603050405020304" pitchFamily="18" charset="0"/>
                                        </a:rPr>
                                        <a:t>Menores tasas de morbilidad y mortalidad</a:t>
                                      </a:r>
                                      <a:endParaRPr lang="es-MX" sz="1200" dirty="0">
                                        <a:effectLst/>
                                        <a:latin typeface="Times New Roman" panose="02020603050405020304" pitchFamily="18" charset="0"/>
                                        <a:ea typeface="Times New Roman" panose="02020603050405020304" pitchFamily="18" charset="0"/>
                                      </a:endParaRPr>
                                    </a:p>
                                  </p:txBody>
                                </p:sp>
                                <p:sp>
                                  <p:nvSpPr>
                                    <p:cNvPr id="119" name="91 Elipse"/>
                                    <p:cNvSpPr/>
                                    <p:nvPr/>
                                  </p:nvSpPr>
                                  <p:spPr>
                                    <a:xfrm>
                                      <a:off x="0" y="2639694"/>
                                      <a:ext cx="1172995" cy="404664"/>
                                    </a:xfrm>
                                    <a:prstGeom prst="ellipse">
                                      <a:avLst/>
                                    </a:prstGeom>
                                    <a:noFill/>
                                  </p:spPr>
                                  <p:style>
                                    <a:lnRef idx="2">
                                      <a:schemeClr val="accent1">
                                        <a:shade val="50000"/>
                                      </a:schemeClr>
                                    </a:lnRef>
                                    <a:fillRef idx="1">
                                      <a:schemeClr val="accent1"/>
                                    </a:fillRef>
                                    <a:effectRef idx="0">
                                      <a:schemeClr val="accent1"/>
                                    </a:effectRef>
                                    <a:fontRef idx="minor">
                                      <a:schemeClr val="lt1"/>
                                    </a:fontRef>
                                  </p:style>
                                  <p:txBody>
                                    <a:bodyPr rot="0" spcFirstLastPara="0" vert="horz" wrap="square" lIns="91440" tIns="45720" rIns="91440" bIns="45720" numCol="1" spcCol="0" rtlCol="0" fromWordArt="0" anchor="ctr" anchorCtr="0" forceAA="0" compatLnSpc="1">
                                      <a:prstTxWarp prst="textNoShape">
                                        <a:avLst/>
                                      </a:prstTxWarp>
                                      <a:noAutofit/>
                                    </a:bodyPr>
                                    <a:lstStyle/>
                                    <a:p>
                                      <a:pPr algn="ctr">
                                        <a:spcAft>
                                          <a:spcPts val="0"/>
                                        </a:spcAft>
                                      </a:pPr>
                                      <a:r>
                                        <a:rPr lang="es-MX" sz="700" b="1" kern="1200" dirty="0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Arial" panose="020B0604020202020204" pitchFamily="34" charset="0"/>
                                          <a:ea typeface="Times New Roman" panose="02020603050405020304" pitchFamily="18" charset="0"/>
                                          <a:cs typeface="Times New Roman" panose="02020603050405020304" pitchFamily="18" charset="0"/>
                                        </a:rPr>
                                        <a:t>Disminución en las necesidades de personal especializado en salud</a:t>
                                      </a:r>
                                      <a:endParaRPr lang="es-MX" sz="1200" dirty="0">
                                        <a:effectLst/>
                                        <a:latin typeface="Times New Roman" panose="02020603050405020304" pitchFamily="18" charset="0"/>
                                        <a:ea typeface="Times New Roman" panose="02020603050405020304" pitchFamily="18" charset="0"/>
                                      </a:endParaRPr>
                                    </a:p>
                                  </p:txBody>
                                </p:sp>
                                <p:sp>
                                  <p:nvSpPr>
                                    <p:cNvPr id="120" name="92 Elipse"/>
                                    <p:cNvSpPr/>
                                    <p:nvPr/>
                                  </p:nvSpPr>
                                  <p:spPr>
                                    <a:xfrm>
                                      <a:off x="1348519" y="2490470"/>
                                      <a:ext cx="1152128" cy="428400"/>
                                    </a:xfrm>
                                    <a:prstGeom prst="ellipse">
                                      <a:avLst/>
                                    </a:prstGeom>
                                    <a:noFill/>
                                  </p:spPr>
                                  <p:style>
                                    <a:lnRef idx="2">
                                      <a:schemeClr val="accent1">
                                        <a:shade val="50000"/>
                                      </a:schemeClr>
                                    </a:lnRef>
                                    <a:fillRef idx="1">
                                      <a:schemeClr val="accent1"/>
                                    </a:fillRef>
                                    <a:effectRef idx="0">
                                      <a:schemeClr val="accent1"/>
                                    </a:effectRef>
                                    <a:fontRef idx="minor">
                                      <a:schemeClr val="lt1"/>
                                    </a:fontRef>
                                  </p:style>
                                  <p:txBody>
                                    <a:bodyPr rot="0" spcFirstLastPara="0" vert="horz" wrap="square" lIns="91440" tIns="45720" rIns="91440" bIns="45720" numCol="1" spcCol="0" rtlCol="0" fromWordArt="0" anchor="ctr" anchorCtr="0" forceAA="0" compatLnSpc="1">
                                      <a:prstTxWarp prst="textNoShape">
                                        <a:avLst/>
                                      </a:prstTxWarp>
                                      <a:noAutofit/>
                                    </a:bodyPr>
                                    <a:lstStyle/>
                                    <a:p>
                                      <a:pPr algn="ctr">
                                        <a:spcAft>
                                          <a:spcPts val="0"/>
                                        </a:spcAft>
                                      </a:pPr>
                                      <a:r>
                                        <a:rPr lang="es-MX" sz="700" b="1" kern="1200" dirty="0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Arial" panose="020B0604020202020204" pitchFamily="34" charset="0"/>
                                          <a:ea typeface="Times New Roman" panose="02020603050405020304" pitchFamily="18" charset="0"/>
                                          <a:cs typeface="Times New Roman" panose="02020603050405020304" pitchFamily="18" charset="0"/>
                                        </a:rPr>
                                        <a:t>Diagnóstico </a:t>
                                      </a:r>
                                      <a:r>
                                        <a:rPr lang="es-MX" sz="600" b="1" kern="1200" dirty="0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Arial" panose="020B0604020202020204" pitchFamily="34" charset="0"/>
                                          <a:ea typeface="Times New Roman" panose="02020603050405020304" pitchFamily="18" charset="0"/>
                                          <a:cs typeface="Times New Roman" panose="02020603050405020304" pitchFamily="18" charset="0"/>
                                        </a:rPr>
                                        <a:t>preciso</a:t>
                                      </a:r>
                                      <a:r>
                                        <a:rPr lang="es-MX" sz="700" b="1" kern="1200" dirty="0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Arial" panose="020B0604020202020204" pitchFamily="34" charset="0"/>
                                          <a:ea typeface="Times New Roman" panose="02020603050405020304" pitchFamily="18" charset="0"/>
                                          <a:cs typeface="Times New Roman" panose="02020603050405020304" pitchFamily="18" charset="0"/>
                                        </a:rPr>
                                        <a:t> sobre enfermedades actuales y emergentes</a:t>
                                      </a:r>
                                      <a:endParaRPr lang="es-MX" sz="1200" dirty="0">
                                        <a:effectLst/>
                                        <a:latin typeface="Times New Roman" panose="02020603050405020304" pitchFamily="18" charset="0"/>
                                        <a:ea typeface="Times New Roman" panose="02020603050405020304" pitchFamily="18" charset="0"/>
                                      </a:endParaRPr>
                                    </a:p>
                                  </p:txBody>
                                </p:sp>
                              </p:grpSp>
                              <p:grpSp>
                                <p:nvGrpSpPr>
                                  <p:cNvPr id="98" name="393 Grupo"/>
                                  <p:cNvGrpSpPr/>
                                  <p:nvPr/>
                                </p:nvGrpSpPr>
                                <p:grpSpPr>
                                  <a:xfrm>
                                    <a:off x="581891" y="1511538"/>
                                    <a:ext cx="3063833" cy="1666634"/>
                                    <a:chOff x="581891" y="1511538"/>
                                    <a:chExt cx="3063833" cy="1666634"/>
                                  </a:xfrm>
                                </p:grpSpPr>
                                <p:cxnSp>
                                  <p:nvCxnSpPr>
                                    <p:cNvPr id="99" name="159 Conector recto"/>
                                    <p:cNvCxnSpPr/>
                                    <p:nvPr/>
                                  </p:nvCxnSpPr>
                                  <p:spPr>
                                    <a:xfrm flipV="1">
                                      <a:off x="3645724" y="1511538"/>
                                      <a:ext cx="0" cy="125363"/>
                                    </a:xfrm>
                                    <a:prstGeom prst="line">
                                      <a:avLst/>
                                    </a:prstGeom>
                                  </p:spPr>
                                  <p:style>
                                    <a:lnRef idx="1">
                                      <a:schemeClr val="accent1"/>
                                    </a:lnRef>
                                    <a:fillRef idx="0">
                                      <a:schemeClr val="accent1"/>
                                    </a:fillRef>
                                    <a:effectRef idx="0">
                                      <a:schemeClr val="accent1"/>
                                    </a:effectRef>
                                    <a:fontRef idx="minor">
                                      <a:schemeClr val="tx1"/>
                                    </a:fontRef>
                                  </p:style>
                                </p:cxnSp>
                                <p:cxnSp>
                                  <p:nvCxnSpPr>
                                    <p:cNvPr id="100" name="174 Conector angular"/>
                                    <p:cNvCxnSpPr/>
                                    <p:nvPr/>
                                  </p:nvCxnSpPr>
                                  <p:spPr>
                                    <a:xfrm rot="10800000" flipV="1">
                                      <a:off x="1033153" y="1974676"/>
                                      <a:ext cx="277880" cy="147888"/>
                                    </a:xfrm>
                                    <a:prstGeom prst="bentConnector2">
                                      <a:avLst/>
                                    </a:prstGeom>
                                  </p:spPr>
                                  <p:style>
                                    <a:lnRef idx="1">
                                      <a:schemeClr val="accent1"/>
                                    </a:lnRef>
                                    <a:fillRef idx="0">
                                      <a:schemeClr val="accent1"/>
                                    </a:fillRef>
                                    <a:effectRef idx="0">
                                      <a:schemeClr val="accent1"/>
                                    </a:effectRef>
                                    <a:fontRef idx="minor">
                                      <a:schemeClr val="tx1"/>
                                    </a:fontRef>
                                  </p:style>
                                </p:cxnSp>
                                <p:cxnSp>
                                  <p:nvCxnSpPr>
                                    <p:cNvPr id="101" name="176 Conector angular"/>
                                    <p:cNvCxnSpPr/>
                                    <p:nvPr/>
                                  </p:nvCxnSpPr>
                                  <p:spPr>
                                    <a:xfrm rot="10800000" flipV="1">
                                      <a:off x="2018805" y="2319060"/>
                                      <a:ext cx="158018" cy="162949"/>
                                    </a:xfrm>
                                    <a:prstGeom prst="bentConnector2">
                                      <a:avLst/>
                                    </a:prstGeom>
                                  </p:spPr>
                                  <p:style>
                                    <a:lnRef idx="1">
                                      <a:schemeClr val="accent1"/>
                                    </a:lnRef>
                                    <a:fillRef idx="0">
                                      <a:schemeClr val="accent1"/>
                                    </a:fillRef>
                                    <a:effectRef idx="0">
                                      <a:schemeClr val="accent1"/>
                                    </a:effectRef>
                                    <a:fontRef idx="minor">
                                      <a:schemeClr val="tx1"/>
                                    </a:fontRef>
                                  </p:style>
                                </p:cxnSp>
                                <p:cxnSp>
                                  <p:nvCxnSpPr>
                                    <p:cNvPr id="102" name="178 Conector angular"/>
                                    <p:cNvCxnSpPr/>
                                    <p:nvPr/>
                                  </p:nvCxnSpPr>
                                  <p:spPr>
                                    <a:xfrm>
                                      <a:off x="1603169" y="2319060"/>
                                      <a:ext cx="250900" cy="162949"/>
                                    </a:xfrm>
                                    <a:prstGeom prst="bentConnector2">
                                      <a:avLst/>
                                    </a:prstGeom>
                                  </p:spPr>
                                  <p:style>
                                    <a:lnRef idx="1">
                                      <a:schemeClr val="accent1"/>
                                    </a:lnRef>
                                    <a:fillRef idx="0">
                                      <a:schemeClr val="accent1"/>
                                    </a:fillRef>
                                    <a:effectRef idx="0">
                                      <a:schemeClr val="accent1"/>
                                    </a:effectRef>
                                    <a:fontRef idx="minor">
                                      <a:schemeClr val="tx1"/>
                                    </a:fontRef>
                                  </p:style>
                                </p:cxnSp>
                                <p:cxnSp>
                                  <p:nvCxnSpPr>
                                    <p:cNvPr id="103" name="200 Conector recto"/>
                                    <p:cNvCxnSpPr/>
                                    <p:nvPr/>
                                  </p:nvCxnSpPr>
                                  <p:spPr>
                                    <a:xfrm flipV="1">
                                      <a:off x="2500647" y="2686871"/>
                                      <a:ext cx="321764" cy="14887"/>
                                    </a:xfrm>
                                    <a:prstGeom prst="line">
                                      <a:avLst/>
                                    </a:prstGeom>
                                  </p:spPr>
                                  <p:style>
                                    <a:lnRef idx="1">
                                      <a:schemeClr val="accent1"/>
                                    </a:lnRef>
                                    <a:fillRef idx="0">
                                      <a:schemeClr val="accent1"/>
                                    </a:fillRef>
                                    <a:effectRef idx="0">
                                      <a:schemeClr val="accent1"/>
                                    </a:effectRef>
                                    <a:fontRef idx="minor">
                                      <a:schemeClr val="tx1"/>
                                    </a:fontRef>
                                  </p:style>
                                </p:cxnSp>
                                <p:cxnSp>
                                  <p:nvCxnSpPr>
                                    <p:cNvPr id="104" name="203 Conector recto"/>
                                    <p:cNvCxnSpPr>
                                      <a:stCxn id="120" idx="2"/>
                                    </p:cNvCxnSpPr>
                                    <p:nvPr/>
                                  </p:nvCxnSpPr>
                                  <p:spPr>
                                    <a:xfrm flipH="1" flipV="1">
                                      <a:off x="901185" y="2664347"/>
                                      <a:ext cx="447334" cy="40323"/>
                                    </a:xfrm>
                                    <a:prstGeom prst="line">
                                      <a:avLst/>
                                    </a:prstGeom>
                                  </p:spPr>
                                  <p:style>
                                    <a:lnRef idx="1">
                                      <a:schemeClr val="accent1"/>
                                    </a:lnRef>
                                    <a:fillRef idx="0">
                                      <a:schemeClr val="accent1"/>
                                    </a:fillRef>
                                    <a:effectRef idx="0">
                                      <a:schemeClr val="accent1"/>
                                    </a:effectRef>
                                    <a:fontRef idx="minor">
                                      <a:schemeClr val="tx1"/>
                                    </a:fontRef>
                                  </p:style>
                                </p:cxnSp>
                                <p:cxnSp>
                                  <p:nvCxnSpPr>
                                    <p:cNvPr id="105" name="207 Conector recto"/>
                                    <p:cNvCxnSpPr>
                                      <a:stCxn id="108" idx="4"/>
                                    </p:cNvCxnSpPr>
                                    <p:nvPr/>
                                  </p:nvCxnSpPr>
                                  <p:spPr>
                                    <a:xfrm flipH="1">
                                      <a:off x="3237068" y="3056226"/>
                                      <a:ext cx="411" cy="121946"/>
                                    </a:xfrm>
                                    <a:prstGeom prst="line">
                                      <a:avLst/>
                                    </a:prstGeom>
                                  </p:spPr>
                                  <p:style>
                                    <a:lnRef idx="1">
                                      <a:schemeClr val="accent1"/>
                                    </a:lnRef>
                                    <a:fillRef idx="0">
                                      <a:schemeClr val="accent1"/>
                                    </a:fillRef>
                                    <a:effectRef idx="0">
                                      <a:schemeClr val="accent1"/>
                                    </a:effectRef>
                                    <a:fontRef idx="minor">
                                      <a:schemeClr val="tx1"/>
                                    </a:fontRef>
                                  </p:style>
                                </p:cxnSp>
                                <p:cxnSp>
                                  <p:nvCxnSpPr>
                                    <p:cNvPr id="106" name="211 Conector recto"/>
                                    <p:cNvCxnSpPr/>
                                    <p:nvPr/>
                                  </p:nvCxnSpPr>
                                  <p:spPr>
                                    <a:xfrm>
                                      <a:off x="581891" y="3043455"/>
                                      <a:ext cx="0" cy="119975"/>
                                    </a:xfrm>
                                    <a:prstGeom prst="line">
                                      <a:avLst/>
                                    </a:prstGeom>
                                  </p:spPr>
                                  <p:style>
                                    <a:lnRef idx="1">
                                      <a:schemeClr val="accent1"/>
                                    </a:lnRef>
                                    <a:fillRef idx="0">
                                      <a:schemeClr val="accent1"/>
                                    </a:fillRef>
                                    <a:effectRef idx="0">
                                      <a:schemeClr val="accent1"/>
                                    </a:effectRef>
                                    <a:fontRef idx="minor">
                                      <a:schemeClr val="tx1"/>
                                    </a:fontRef>
                                  </p:style>
                                </p:cxnSp>
                              </p:grpSp>
                            </p:grpSp>
                          </p:grpSp>
                        </p:grpSp>
                        <p:sp>
                          <p:nvSpPr>
                            <p:cNvPr id="89" name="84 Elipse"/>
                            <p:cNvSpPr/>
                            <p:nvPr/>
                          </p:nvSpPr>
                          <p:spPr>
                            <a:xfrm>
                              <a:off x="7060759" y="1725433"/>
                              <a:ext cx="1377955" cy="690350"/>
                            </a:xfrm>
                            <a:prstGeom prst="ellipse">
                              <a:avLst/>
                            </a:prstGeom>
                            <a:noFill/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ot="0" spcFirstLastPara="0" vert="horz" wrap="square" lIns="91440" tIns="45720" rIns="91440" bIns="45720" numCol="1" spcCol="0" rtlCol="0" fromWordArt="0" anchor="ctr" anchorCtr="0" forceAA="0" compatLnSpc="1">
                              <a:prstTxWarp prst="textNoShape">
                                <a:avLst/>
                              </a:prstTxWarp>
                              <a:noAutofit/>
                            </a:bodyPr>
                            <a:lstStyle/>
                            <a:p>
                              <a:pPr algn="ctr">
                                <a:spcAft>
                                  <a:spcPts val="0"/>
                                </a:spcAft>
                              </a:pPr>
                              <a:r>
                                <a:rPr lang="es-MX" sz="700" b="1" kern="1200" dirty="0">
                                  <a:solidFill>
                                    <a:srgbClr val="000000"/>
                                  </a:solidFill>
                                  <a:effectLst/>
                                  <a:latin typeface="Arial" panose="020B0604020202020204" pitchFamily="34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a:t>Instrumentación fortalecida de la política de salud</a:t>
                              </a:r>
                              <a:endParaRPr lang="es-MX" sz="1200" dirty="0">
                                <a:effectLst/>
                                <a:latin typeface="Times New Roman" panose="02020603050405020304" pitchFamily="18" charset="0"/>
                                <a:ea typeface="Times New Roman" panose="02020603050405020304" pitchFamily="18" charset="0"/>
                              </a:endParaRPr>
                            </a:p>
                          </p:txBody>
                        </p:sp>
                        <p:sp>
                          <p:nvSpPr>
                            <p:cNvPr id="90" name="80 Rectángulo"/>
                            <p:cNvSpPr/>
                            <p:nvPr/>
                          </p:nvSpPr>
                          <p:spPr>
                            <a:xfrm>
                              <a:off x="7060758" y="3554232"/>
                              <a:ext cx="1440022" cy="828002"/>
                            </a:xfrm>
                            <a:prstGeom prst="rect">
                              <a:avLst/>
                            </a:prstGeom>
                            <a:noFill/>
                            <a:ln w="25400">
                              <a:solidFill>
                                <a:schemeClr val="accent1">
                                  <a:lumMod val="75000"/>
                                </a:schemeClr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ot="0" spcFirstLastPara="0" vert="horz" wrap="square" lIns="91440" tIns="45720" rIns="91440" bIns="45720" numCol="1" spcCol="0" rtlCol="0" fromWordArt="0" anchor="ctr" anchorCtr="0" forceAA="0" compatLnSpc="1">
                              <a:prstTxWarp prst="textNoShape">
                                <a:avLst/>
                              </a:prstTxWarp>
                              <a:noAutofit/>
                            </a:bodyPr>
                            <a:lstStyle/>
                            <a:p>
                              <a:pPr algn="ctr">
                                <a:spcAft>
                                  <a:spcPts val="0"/>
                                </a:spcAft>
                              </a:pPr>
                              <a:r>
                                <a:rPr lang="es-MX" sz="700" b="1" kern="1200" dirty="0">
                                  <a:solidFill>
                                    <a:srgbClr val="000000"/>
                                  </a:solidFill>
                                  <a:effectLst/>
                                  <a:latin typeface="Arial" panose="020B0604020202020204" pitchFamily="34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a:t>Desempeño laboral fortalecido</a:t>
                              </a:r>
                              <a:endParaRPr lang="es-MX" sz="1200" dirty="0">
                                <a:effectLst/>
                                <a:latin typeface="Times New Roman" panose="02020603050405020304" pitchFamily="18" charset="0"/>
                                <a:ea typeface="Times New Roman" panose="02020603050405020304" pitchFamily="18" charset="0"/>
                              </a:endParaRPr>
                            </a:p>
                          </p:txBody>
                        </p:sp>
                        <p:cxnSp>
                          <p:nvCxnSpPr>
                            <p:cNvPr id="91" name="Conector angular 90"/>
                            <p:cNvCxnSpPr/>
                            <p:nvPr/>
                          </p:nvCxnSpPr>
                          <p:spPr>
                            <a:xfrm>
                              <a:off x="6726804" y="1216549"/>
                              <a:ext cx="1023847" cy="504616"/>
                            </a:xfrm>
                            <a:prstGeom prst="bentConnector2">
                              <a:avLst/>
                            </a:prstGeom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92" name="Conector recto 91"/>
                            <p:cNvCxnSpPr/>
                            <p:nvPr/>
                          </p:nvCxnSpPr>
                          <p:spPr>
                            <a:xfrm>
                              <a:off x="7752522" y="2417196"/>
                              <a:ext cx="15815" cy="1142296"/>
                            </a:xfrm>
                            <a:prstGeom prst="line">
                              <a:avLst/>
                            </a:prstGeom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</p:grpSp>
                    </p:grpSp>
                  </p:grpSp>
                  <p:cxnSp>
                    <p:nvCxnSpPr>
                      <p:cNvPr id="81" name="Conector angular 80"/>
                      <p:cNvCxnSpPr/>
                      <p:nvPr/>
                    </p:nvCxnSpPr>
                    <p:spPr>
                      <a:xfrm flipH="1">
                        <a:off x="4203510" y="4763069"/>
                        <a:ext cx="4072164" cy="307274"/>
                      </a:xfrm>
                      <a:prstGeom prst="bentConnector3">
                        <a:avLst>
                          <a:gd name="adj1" fmla="val 786"/>
                        </a:avLst>
                      </a:prstGeom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82" name="Conector angular 81"/>
                      <p:cNvCxnSpPr/>
                      <p:nvPr/>
                    </p:nvCxnSpPr>
                    <p:spPr>
                      <a:xfrm flipH="1">
                        <a:off x="4203510" y="4708478"/>
                        <a:ext cx="2145764" cy="366651"/>
                      </a:xfrm>
                      <a:prstGeom prst="bentConnector3">
                        <a:avLst>
                          <a:gd name="adj1" fmla="val -163"/>
                        </a:avLst>
                      </a:prstGeom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</p:grpSp>
            </p:grpSp>
          </p:grpSp>
          <p:cxnSp>
            <p:nvCxnSpPr>
              <p:cNvPr id="69" name="Conector recto 68"/>
              <p:cNvCxnSpPr/>
              <p:nvPr/>
            </p:nvCxnSpPr>
            <p:spPr>
              <a:xfrm flipV="1">
                <a:off x="4191990" y="5723906"/>
                <a:ext cx="10806" cy="502442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21" name="CuadroTexto 34"/>
            <p:cNvSpPr txBox="1"/>
            <p:nvPr/>
          </p:nvSpPr>
          <p:spPr>
            <a:xfrm>
              <a:off x="137610" y="38872"/>
              <a:ext cx="6887571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spcAft>
                  <a:spcPts val="0"/>
                </a:spcAft>
              </a:pPr>
              <a:r>
                <a:rPr lang="es-MX" sz="1400" kern="1200" dirty="0">
                  <a:solidFill>
                    <a:srgbClr val="000000"/>
                  </a:solidFill>
                  <a:effectLst/>
                  <a:latin typeface="Soberana Sans" panose="02000000000000000000" pitchFamily="50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PP E010 “Formación y Capacitación de Recursos Humanos para la Salud”</a:t>
              </a:r>
            </a:p>
            <a:p>
              <a:pPr algn="ctr"/>
              <a:r>
                <a:rPr lang="es-ES" sz="1400" b="1" dirty="0"/>
                <a:t>Árbol de Objetivos  -  MIR 2021</a:t>
              </a:r>
              <a:endParaRPr lang="es-MX" sz="1400" dirty="0"/>
            </a:p>
          </p:txBody>
        </p:sp>
      </p:grpSp>
      <p:cxnSp>
        <p:nvCxnSpPr>
          <p:cNvPr id="122" name="207 Conector recto"/>
          <p:cNvCxnSpPr>
            <a:stCxn id="112" idx="4"/>
            <a:endCxn id="110" idx="0"/>
          </p:cNvCxnSpPr>
          <p:nvPr/>
        </p:nvCxnSpPr>
        <p:spPr>
          <a:xfrm>
            <a:off x="6404338" y="4275824"/>
            <a:ext cx="10775" cy="20294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25" name="CuadroTexto 1024"/>
          <p:cNvSpPr txBox="1"/>
          <p:nvPr/>
        </p:nvSpPr>
        <p:spPr>
          <a:xfrm>
            <a:off x="539551" y="747482"/>
            <a:ext cx="10113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dirty="0"/>
              <a:t>Fines</a:t>
            </a:r>
          </a:p>
        </p:txBody>
      </p:sp>
      <p:sp>
        <p:nvSpPr>
          <p:cNvPr id="131" name="CuadroTexto 130"/>
          <p:cNvSpPr txBox="1"/>
          <p:nvPr/>
        </p:nvSpPr>
        <p:spPr>
          <a:xfrm>
            <a:off x="2051721" y="6092275"/>
            <a:ext cx="12693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dirty="0"/>
              <a:t>Solución</a:t>
            </a:r>
          </a:p>
        </p:txBody>
      </p:sp>
      <p:pic>
        <p:nvPicPr>
          <p:cNvPr id="58" name="Imagen 57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27305" y="70292"/>
            <a:ext cx="1800200" cy="5060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9" name="73 CuadroTexto"/>
          <p:cNvSpPr txBox="1">
            <a:spLocks noChangeArrowheads="1"/>
          </p:cNvSpPr>
          <p:nvPr/>
        </p:nvSpPr>
        <p:spPr bwMode="auto">
          <a:xfrm>
            <a:off x="4622051" y="323300"/>
            <a:ext cx="2394250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s-MX" altLang="es-MX" sz="1000" b="1" dirty="0">
                <a:solidFill>
                  <a:srgbClr val="0000FF"/>
                </a:solidFill>
              </a:rPr>
              <a:t>JULIO 16 2020 DEFINITIVO    </a:t>
            </a:r>
          </a:p>
        </p:txBody>
      </p:sp>
    </p:spTree>
    <p:extLst>
      <p:ext uri="{BB962C8B-B14F-4D97-AF65-F5344CB8AC3E}">
        <p14:creationId xmlns:p14="http://schemas.microsoft.com/office/powerpoint/2010/main" val="28527862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33" name="Conector recto 332"/>
          <p:cNvCxnSpPr/>
          <p:nvPr/>
        </p:nvCxnSpPr>
        <p:spPr>
          <a:xfrm flipH="1">
            <a:off x="7237309" y="3540181"/>
            <a:ext cx="6451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40" name="Grupo 1039"/>
          <p:cNvGrpSpPr/>
          <p:nvPr/>
        </p:nvGrpSpPr>
        <p:grpSpPr>
          <a:xfrm>
            <a:off x="127401" y="752484"/>
            <a:ext cx="8837481" cy="6030026"/>
            <a:chOff x="148590" y="927676"/>
            <a:chExt cx="8837481" cy="5059740"/>
          </a:xfrm>
        </p:grpSpPr>
        <p:cxnSp>
          <p:nvCxnSpPr>
            <p:cNvPr id="319" name="Conector recto 318"/>
            <p:cNvCxnSpPr/>
            <p:nvPr/>
          </p:nvCxnSpPr>
          <p:spPr>
            <a:xfrm flipV="1">
              <a:off x="175584" y="3211184"/>
              <a:ext cx="253139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039" name="Grupo 1038"/>
            <p:cNvGrpSpPr/>
            <p:nvPr/>
          </p:nvGrpSpPr>
          <p:grpSpPr>
            <a:xfrm>
              <a:off x="148590" y="927676"/>
              <a:ext cx="8837481" cy="5059740"/>
              <a:chOff x="148590" y="927676"/>
              <a:chExt cx="8837481" cy="5059740"/>
            </a:xfrm>
          </p:grpSpPr>
          <p:cxnSp>
            <p:nvCxnSpPr>
              <p:cNvPr id="331" name="Conector recto 330"/>
              <p:cNvCxnSpPr/>
              <p:nvPr/>
            </p:nvCxnSpPr>
            <p:spPr>
              <a:xfrm flipH="1">
                <a:off x="7929459" y="2200969"/>
                <a:ext cx="6451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038" name="Grupo 1037"/>
              <p:cNvGrpSpPr/>
              <p:nvPr/>
            </p:nvGrpSpPr>
            <p:grpSpPr>
              <a:xfrm>
                <a:off x="148590" y="927676"/>
                <a:ext cx="8837481" cy="5059740"/>
                <a:chOff x="148590" y="927676"/>
                <a:chExt cx="8837481" cy="5059740"/>
              </a:xfrm>
            </p:grpSpPr>
            <p:cxnSp>
              <p:nvCxnSpPr>
                <p:cNvPr id="332" name="Conector recto 331"/>
                <p:cNvCxnSpPr/>
                <p:nvPr/>
              </p:nvCxnSpPr>
              <p:spPr>
                <a:xfrm flipH="1">
                  <a:off x="7934061" y="2653571"/>
                  <a:ext cx="64513" cy="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1036" name="Grupo 1035"/>
                <p:cNvGrpSpPr/>
                <p:nvPr/>
              </p:nvGrpSpPr>
              <p:grpSpPr>
                <a:xfrm>
                  <a:off x="148590" y="927676"/>
                  <a:ext cx="8837481" cy="5059740"/>
                  <a:chOff x="148590" y="927676"/>
                  <a:chExt cx="8837481" cy="5059740"/>
                </a:xfrm>
              </p:grpSpPr>
              <p:grpSp>
                <p:nvGrpSpPr>
                  <p:cNvPr id="1035" name="Grupo 1034"/>
                  <p:cNvGrpSpPr/>
                  <p:nvPr/>
                </p:nvGrpSpPr>
                <p:grpSpPr>
                  <a:xfrm>
                    <a:off x="148590" y="927676"/>
                    <a:ext cx="8837481" cy="5059740"/>
                    <a:chOff x="148590" y="927676"/>
                    <a:chExt cx="8837481" cy="5059740"/>
                  </a:xfrm>
                </p:grpSpPr>
                <p:grpSp>
                  <p:nvGrpSpPr>
                    <p:cNvPr id="1034" name="Grupo 1033"/>
                    <p:cNvGrpSpPr/>
                    <p:nvPr/>
                  </p:nvGrpSpPr>
                  <p:grpSpPr>
                    <a:xfrm>
                      <a:off x="148590" y="927676"/>
                      <a:ext cx="8837481" cy="5059740"/>
                      <a:chOff x="148590" y="927676"/>
                      <a:chExt cx="8837481" cy="5059740"/>
                    </a:xfrm>
                  </p:grpSpPr>
                  <p:grpSp>
                    <p:nvGrpSpPr>
                      <p:cNvPr id="196" name="Grupo 195"/>
                      <p:cNvGrpSpPr/>
                      <p:nvPr/>
                    </p:nvGrpSpPr>
                    <p:grpSpPr>
                      <a:xfrm>
                        <a:off x="148590" y="927676"/>
                        <a:ext cx="8837481" cy="5059740"/>
                        <a:chOff x="0" y="19100"/>
                        <a:chExt cx="8837541" cy="5097844"/>
                      </a:xfrm>
                    </p:grpSpPr>
                    <p:grpSp>
                      <p:nvGrpSpPr>
                        <p:cNvPr id="201" name="Grupo 200"/>
                        <p:cNvGrpSpPr/>
                        <p:nvPr/>
                      </p:nvGrpSpPr>
                      <p:grpSpPr>
                        <a:xfrm>
                          <a:off x="0" y="19100"/>
                          <a:ext cx="8837541" cy="5097844"/>
                          <a:chOff x="0" y="19100"/>
                          <a:chExt cx="8837541" cy="5097844"/>
                        </a:xfrm>
                      </p:grpSpPr>
                      <p:cxnSp>
                        <p:nvCxnSpPr>
                          <p:cNvPr id="202" name="Conector recto 201"/>
                          <p:cNvCxnSpPr/>
                          <p:nvPr/>
                        </p:nvCxnSpPr>
                        <p:spPr>
                          <a:xfrm flipH="1">
                            <a:off x="6631564" y="2212444"/>
                            <a:ext cx="64513" cy="0"/>
                          </a:xfrm>
                          <a:prstGeom prst="line">
                            <a:avLst/>
                          </a:prstGeom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grpSp>
                        <p:nvGrpSpPr>
                          <p:cNvPr id="203" name="Grupo 202"/>
                          <p:cNvGrpSpPr/>
                          <p:nvPr/>
                        </p:nvGrpSpPr>
                        <p:grpSpPr>
                          <a:xfrm>
                            <a:off x="0" y="19100"/>
                            <a:ext cx="8837541" cy="5097844"/>
                            <a:chOff x="0" y="19100"/>
                            <a:chExt cx="8837541" cy="5097844"/>
                          </a:xfrm>
                        </p:grpSpPr>
                        <p:cxnSp>
                          <p:nvCxnSpPr>
                            <p:cNvPr id="204" name="Conector recto 203"/>
                            <p:cNvCxnSpPr/>
                            <p:nvPr/>
                          </p:nvCxnSpPr>
                          <p:spPr>
                            <a:xfrm flipH="1">
                              <a:off x="7768074" y="871132"/>
                              <a:ext cx="72122" cy="0"/>
                            </a:xfrm>
                            <a:prstGeom prst="line">
                              <a:avLst/>
                            </a:prstGeom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grpSp>
                          <p:nvGrpSpPr>
                            <p:cNvPr id="205" name="Grupo 204"/>
                            <p:cNvGrpSpPr/>
                            <p:nvPr/>
                          </p:nvGrpSpPr>
                          <p:grpSpPr>
                            <a:xfrm>
                              <a:off x="0" y="19100"/>
                              <a:ext cx="8837541" cy="5097844"/>
                              <a:chOff x="0" y="19100"/>
                              <a:chExt cx="8837541" cy="5097844"/>
                            </a:xfrm>
                          </p:grpSpPr>
                          <p:cxnSp>
                            <p:nvCxnSpPr>
                              <p:cNvPr id="206" name="Conector recto 205"/>
                              <p:cNvCxnSpPr/>
                              <p:nvPr/>
                            </p:nvCxnSpPr>
                            <p:spPr>
                              <a:xfrm flipH="1">
                                <a:off x="6625795" y="868248"/>
                                <a:ext cx="64512" cy="0"/>
                              </a:xfrm>
                              <a:prstGeom prst="line">
                                <a:avLst/>
                              </a:prstGeom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</p:cxnSp>
                          <p:grpSp>
                            <p:nvGrpSpPr>
                              <p:cNvPr id="207" name="Grupo 206"/>
                              <p:cNvGrpSpPr/>
                              <p:nvPr/>
                            </p:nvGrpSpPr>
                            <p:grpSpPr>
                              <a:xfrm>
                                <a:off x="0" y="19100"/>
                                <a:ext cx="8837541" cy="5097844"/>
                                <a:chOff x="0" y="19100"/>
                                <a:chExt cx="8837541" cy="5097844"/>
                              </a:xfrm>
                            </p:grpSpPr>
                            <p:cxnSp>
                              <p:nvCxnSpPr>
                                <p:cNvPr id="208" name="Conector recto 207"/>
                                <p:cNvCxnSpPr/>
                                <p:nvPr/>
                              </p:nvCxnSpPr>
                              <p:spPr>
                                <a:xfrm flipH="1">
                                  <a:off x="6631564" y="1768225"/>
                                  <a:ext cx="69585" cy="0"/>
                                </a:xfrm>
                                <a:prstGeom prst="line">
                                  <a:avLst/>
                                </a:prstGeom>
                              </p:spPr>
                              <p:style>
                                <a:lnRef idx="1">
                                  <a:schemeClr val="accent1"/>
                                </a:lnRef>
                                <a:fillRef idx="0">
                                  <a:schemeClr val="accent1"/>
                                </a:fillRef>
                                <a:effectRef idx="0">
                                  <a:schemeClr val="accent1"/>
                                </a:effectRef>
                                <a:fontRef idx="minor">
                                  <a:schemeClr val="tx1"/>
                                </a:fontRef>
                              </p:style>
                            </p:cxnSp>
                            <p:grpSp>
                              <p:nvGrpSpPr>
                                <p:cNvPr id="209" name="Grupo 208"/>
                                <p:cNvGrpSpPr/>
                                <p:nvPr/>
                              </p:nvGrpSpPr>
                              <p:grpSpPr>
                                <a:xfrm>
                                  <a:off x="0" y="19100"/>
                                  <a:ext cx="8837541" cy="5097844"/>
                                  <a:chOff x="0" y="19100"/>
                                  <a:chExt cx="8837541" cy="5097844"/>
                                </a:xfrm>
                              </p:grpSpPr>
                              <p:cxnSp>
                                <p:nvCxnSpPr>
                                  <p:cNvPr id="210" name="Conector recto 209"/>
                                  <p:cNvCxnSpPr/>
                                  <p:nvPr/>
                                </p:nvCxnSpPr>
                                <p:spPr>
                                  <a:xfrm flipH="1">
                                    <a:off x="6632503" y="1344706"/>
                                    <a:ext cx="75733" cy="0"/>
                                  </a:xfrm>
                                  <a:prstGeom prst="line">
                                    <a:avLst/>
                                  </a:prstGeom>
                                </p:spPr>
                                <p:style>
                                  <a:lnRef idx="1">
                                    <a:schemeClr val="accent1"/>
                                  </a:lnRef>
                                  <a:fillRef idx="0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tx1"/>
                                  </a:fontRef>
                                </p:style>
                              </p:cxnSp>
                              <p:grpSp>
                                <p:nvGrpSpPr>
                                  <p:cNvPr id="211" name="Grupo 210"/>
                                  <p:cNvGrpSpPr/>
                                  <p:nvPr/>
                                </p:nvGrpSpPr>
                                <p:grpSpPr>
                                  <a:xfrm>
                                    <a:off x="0" y="19100"/>
                                    <a:ext cx="8837541" cy="5097844"/>
                                    <a:chOff x="0" y="19100"/>
                                    <a:chExt cx="8837541" cy="5097844"/>
                                  </a:xfrm>
                                </p:grpSpPr>
                                <p:cxnSp>
                                  <p:nvCxnSpPr>
                                    <p:cNvPr id="212" name="Conector recto 211"/>
                                    <p:cNvCxnSpPr/>
                                    <p:nvPr/>
                                  </p:nvCxnSpPr>
                                  <p:spPr>
                                    <a:xfrm>
                                      <a:off x="5486400" y="1716604"/>
                                      <a:ext cx="127059" cy="0"/>
                                    </a:xfrm>
                                    <a:prstGeom prst="line">
                                      <a:avLst/>
                                    </a:prstGeom>
                                  </p:spPr>
                                  <p:style>
                                    <a:lnRef idx="1">
                                      <a:schemeClr val="accent1"/>
                                    </a:lnRef>
                                    <a:fillRef idx="0">
                                      <a:schemeClr val="accent1"/>
                                    </a:fillRef>
                                    <a:effectRef idx="0">
                                      <a:schemeClr val="accent1"/>
                                    </a:effectRef>
                                    <a:fontRef idx="minor">
                                      <a:schemeClr val="tx1"/>
                                    </a:fontRef>
                                  </p:style>
                                </p:cxnSp>
                                <p:cxnSp>
                                  <p:nvCxnSpPr>
                                    <p:cNvPr id="213" name="Conector recto 212"/>
                                    <p:cNvCxnSpPr/>
                                    <p:nvPr/>
                                  </p:nvCxnSpPr>
                                  <p:spPr>
                                    <a:xfrm flipH="1" flipV="1">
                                      <a:off x="5480790" y="863912"/>
                                      <a:ext cx="110472" cy="206"/>
                                    </a:xfrm>
                                    <a:prstGeom prst="line">
                                      <a:avLst/>
                                    </a:prstGeom>
                                  </p:spPr>
                                  <p:style>
                                    <a:lnRef idx="1">
                                      <a:schemeClr val="accent1"/>
                                    </a:lnRef>
                                    <a:fillRef idx="0">
                                      <a:schemeClr val="accent1"/>
                                    </a:fillRef>
                                    <a:effectRef idx="0">
                                      <a:schemeClr val="accent1"/>
                                    </a:effectRef>
                                    <a:fontRef idx="minor">
                                      <a:schemeClr val="tx1"/>
                                    </a:fontRef>
                                  </p:style>
                                </p:cxnSp>
                                <p:cxnSp>
                                  <p:nvCxnSpPr>
                                    <p:cNvPr id="214" name="Conector recto 213"/>
                                    <p:cNvCxnSpPr/>
                                    <p:nvPr/>
                                  </p:nvCxnSpPr>
                                  <p:spPr>
                                    <a:xfrm flipV="1">
                                      <a:off x="5480790" y="1295868"/>
                                      <a:ext cx="116282" cy="5286"/>
                                    </a:xfrm>
                                    <a:prstGeom prst="line">
                                      <a:avLst/>
                                    </a:prstGeom>
                                  </p:spPr>
                                  <p:style>
                                    <a:lnRef idx="1">
                                      <a:schemeClr val="accent1"/>
                                    </a:lnRef>
                                    <a:fillRef idx="0">
                                      <a:schemeClr val="accent1"/>
                                    </a:fillRef>
                                    <a:effectRef idx="0">
                                      <a:schemeClr val="accent1"/>
                                    </a:effectRef>
                                    <a:fontRef idx="minor">
                                      <a:schemeClr val="tx1"/>
                                    </a:fontRef>
                                  </p:style>
                                </p:cxnSp>
                                <p:grpSp>
                                  <p:nvGrpSpPr>
                                    <p:cNvPr id="215" name="Grupo 214"/>
                                    <p:cNvGrpSpPr/>
                                    <p:nvPr/>
                                  </p:nvGrpSpPr>
                                  <p:grpSpPr>
                                    <a:xfrm>
                                      <a:off x="0" y="19100"/>
                                      <a:ext cx="8837541" cy="5097844"/>
                                      <a:chOff x="0" y="19100"/>
                                      <a:chExt cx="8837541" cy="5097844"/>
                                    </a:xfrm>
                                  </p:grpSpPr>
                                  <p:cxnSp>
                                    <p:nvCxnSpPr>
                                      <p:cNvPr id="216" name="Conector recto 215"/>
                                      <p:cNvCxnSpPr/>
                                      <p:nvPr/>
                                    </p:nvCxnSpPr>
                                    <p:spPr>
                                      <a:xfrm>
                                        <a:off x="4251427" y="2196157"/>
                                        <a:ext cx="174849" cy="0"/>
                                      </a:xfrm>
                                      <a:prstGeom prst="line">
                                        <a:avLst/>
                                      </a:prstGeom>
                                    </p:spPr>
                                    <p:style>
                                      <a:lnRef idx="1">
                                        <a:schemeClr val="accent1"/>
                                      </a:lnRef>
                                      <a:fillRef idx="0">
                                        <a:schemeClr val="accent1"/>
                                      </a:fillRef>
                                      <a:effectRef idx="0">
                                        <a:schemeClr val="accent1"/>
                                      </a:effectRef>
                                      <a:fontRef idx="minor">
                                        <a:schemeClr val="tx1"/>
                                      </a:fontRef>
                                    </p:style>
                                  </p:cxnSp>
                                  <p:grpSp>
                                    <p:nvGrpSpPr>
                                      <p:cNvPr id="217" name="Grupo 216"/>
                                      <p:cNvGrpSpPr/>
                                      <p:nvPr/>
                                    </p:nvGrpSpPr>
                                    <p:grpSpPr>
                                      <a:xfrm>
                                        <a:off x="0" y="19100"/>
                                        <a:ext cx="8837541" cy="5097844"/>
                                        <a:chOff x="0" y="19100"/>
                                        <a:chExt cx="8837541" cy="5097844"/>
                                      </a:xfrm>
                                    </p:grpSpPr>
                                    <p:cxnSp>
                                      <p:nvCxnSpPr>
                                        <p:cNvPr id="218" name="Conector recto 217"/>
                                        <p:cNvCxnSpPr/>
                                        <p:nvPr/>
                                      </p:nvCxnSpPr>
                                      <p:spPr>
                                        <a:xfrm>
                                          <a:off x="4235411" y="1761483"/>
                                          <a:ext cx="174849" cy="0"/>
                                        </a:xfrm>
                                        <a:prstGeom prst="line">
                                          <a:avLst/>
                                        </a:prstGeom>
                                      </p:spPr>
                                      <p:style>
                                        <a:lnRef idx="1">
                                          <a:schemeClr val="accent1"/>
                                        </a:lnRef>
                                        <a:fillRef idx="0">
                                          <a:schemeClr val="accent1"/>
                                        </a:fillRef>
                                        <a:effectRef idx="0">
                                          <a:schemeClr val="accent1"/>
                                        </a:effectRef>
                                        <a:fontRef idx="minor">
                                          <a:schemeClr val="tx1"/>
                                        </a:fontRef>
                                      </p:style>
                                    </p:cxnSp>
                                    <p:grpSp>
                                      <p:nvGrpSpPr>
                                        <p:cNvPr id="219" name="Grupo 218"/>
                                        <p:cNvGrpSpPr/>
                                        <p:nvPr/>
                                      </p:nvGrpSpPr>
                                      <p:grpSpPr>
                                        <a:xfrm>
                                          <a:off x="0" y="19100"/>
                                          <a:ext cx="8837541" cy="5097844"/>
                                          <a:chOff x="0" y="19100"/>
                                          <a:chExt cx="8837541" cy="5097844"/>
                                        </a:xfrm>
                                      </p:grpSpPr>
                                      <p:cxnSp>
                                        <p:nvCxnSpPr>
                                          <p:cNvPr id="220" name="Conector recto 219"/>
                                          <p:cNvCxnSpPr/>
                                          <p:nvPr/>
                                        </p:nvCxnSpPr>
                                        <p:spPr>
                                          <a:xfrm flipH="1">
                                            <a:off x="0" y="863912"/>
                                            <a:ext cx="322419" cy="0"/>
                                          </a:xfrm>
                                          <a:prstGeom prst="line">
                                            <a:avLst/>
                                          </a:prstGeom>
                                        </p:spPr>
                                        <p:style>
                                          <a:lnRef idx="1">
                                            <a:schemeClr val="accent1"/>
                                          </a:lnRef>
                                          <a:fillRef idx="0">
                                            <a:schemeClr val="accent1"/>
                                          </a:fillRef>
                                          <a:effectRef idx="0">
                                            <a:schemeClr val="accent1"/>
                                          </a:effectRef>
                                          <a:fontRef idx="minor">
                                            <a:schemeClr val="tx1"/>
                                          </a:fontRef>
                                        </p:style>
                                      </p:cxnSp>
                                      <p:grpSp>
                                        <p:nvGrpSpPr>
                                          <p:cNvPr id="221" name="Grupo 220"/>
                                          <p:cNvGrpSpPr/>
                                          <p:nvPr/>
                                        </p:nvGrpSpPr>
                                        <p:grpSpPr>
                                          <a:xfrm>
                                            <a:off x="0" y="19100"/>
                                            <a:ext cx="8837541" cy="5097844"/>
                                            <a:chOff x="0" y="19100"/>
                                            <a:chExt cx="8837541" cy="5097844"/>
                                          </a:xfrm>
                                        </p:grpSpPr>
                                        <p:cxnSp>
                                          <p:nvCxnSpPr>
                                            <p:cNvPr id="222" name="Conector recto 221"/>
                                            <p:cNvCxnSpPr/>
                                            <p:nvPr/>
                                          </p:nvCxnSpPr>
                                          <p:spPr>
                                            <a:xfrm>
                                              <a:off x="4224191" y="908791"/>
                                              <a:ext cx="164447" cy="0"/>
                                            </a:xfrm>
                                            <a:prstGeom prst="line">
                                              <a:avLst/>
                                            </a:prstGeom>
                                          </p:spPr>
                                          <p:style>
                                            <a:lnRef idx="1">
                                              <a:schemeClr val="accent1"/>
                                            </a:lnRef>
                                            <a:fillRef idx="0">
                                              <a:schemeClr val="accent1"/>
                                            </a:fillRef>
                                            <a:effectRef idx="0">
                                              <a:schemeClr val="accent1"/>
                                            </a:effectRef>
                                            <a:fontRef idx="minor">
                                              <a:schemeClr val="tx1"/>
                                            </a:fontRef>
                                          </p:style>
                                        </p:cxnSp>
                                        <p:grpSp>
                                          <p:nvGrpSpPr>
                                            <p:cNvPr id="223" name="Grupo 222"/>
                                            <p:cNvGrpSpPr/>
                                            <p:nvPr/>
                                          </p:nvGrpSpPr>
                                          <p:grpSpPr>
                                            <a:xfrm>
                                              <a:off x="0" y="19100"/>
                                              <a:ext cx="8837541" cy="5097844"/>
                                              <a:chOff x="0" y="19100"/>
                                              <a:chExt cx="8837541" cy="5097844"/>
                                            </a:xfrm>
                                          </p:grpSpPr>
                                          <p:cxnSp>
                                            <p:nvCxnSpPr>
                                              <p:cNvPr id="224" name="Conector recto 223"/>
                                              <p:cNvCxnSpPr/>
                                              <p:nvPr/>
                                            </p:nvCxnSpPr>
                                            <p:spPr>
                                              <a:xfrm>
                                                <a:off x="3623094" y="1069676"/>
                                                <a:ext cx="21142" cy="3111023"/>
                                              </a:xfrm>
                                              <a:prstGeom prst="line">
                                                <a:avLst/>
                                              </a:prstGeom>
                                            </p:spPr>
                                            <p:style>
                                              <a:lnRef idx="1">
                                                <a:schemeClr val="accent1"/>
                                              </a:lnRef>
                                              <a:fillRef idx="0">
                                                <a:schemeClr val="accent1"/>
                                              </a:fillRef>
                                              <a:effectRef idx="0">
                                                <a:schemeClr val="accent1"/>
                                              </a:effectRef>
                                              <a:fontRef idx="minor">
                                                <a:schemeClr val="tx1"/>
                                              </a:fontRef>
                                            </p:style>
                                          </p:cxnSp>
                                          <p:grpSp>
                                            <p:nvGrpSpPr>
                                              <p:cNvPr id="225" name="Grupo 224"/>
                                              <p:cNvGrpSpPr/>
                                              <p:nvPr/>
                                            </p:nvGrpSpPr>
                                            <p:grpSpPr>
                                              <a:xfrm>
                                                <a:off x="0" y="19100"/>
                                                <a:ext cx="8837541" cy="5097844"/>
                                                <a:chOff x="0" y="19100"/>
                                                <a:chExt cx="8837541" cy="5097844"/>
                                              </a:xfrm>
                                            </p:grpSpPr>
                                            <p:cxnSp>
                                              <p:nvCxnSpPr>
                                                <p:cNvPr id="226" name="Conector recto 225"/>
                                                <p:cNvCxnSpPr/>
                                                <p:nvPr/>
                                              </p:nvCxnSpPr>
                                              <p:spPr>
                                                <a:xfrm>
                                                  <a:off x="2027207" y="4166559"/>
                                                  <a:ext cx="227279" cy="0"/>
                                                </a:xfrm>
                                                <a:prstGeom prst="line">
                                                  <a:avLst/>
                                                </a:prstGeom>
                                              </p:spPr>
                                              <p:style>
                                                <a:lnRef idx="1">
                                                  <a:schemeClr val="accent1"/>
                                                </a:lnRef>
                                                <a:fillRef idx="0">
                                                  <a:schemeClr val="accent1"/>
                                                </a:fillRef>
                                                <a:effectRef idx="0">
                                                  <a:schemeClr val="accent1"/>
                                                </a:effectRef>
                                                <a:fontRef idx="minor">
                                                  <a:schemeClr val="tx1"/>
                                                </a:fontRef>
                                              </p:style>
                                            </p:cxnSp>
                                            <p:grpSp>
                                              <p:nvGrpSpPr>
                                                <p:cNvPr id="227" name="Grupo 226"/>
                                                <p:cNvGrpSpPr/>
                                                <p:nvPr/>
                                              </p:nvGrpSpPr>
                                              <p:grpSpPr>
                                                <a:xfrm>
                                                  <a:off x="0" y="19100"/>
                                                  <a:ext cx="8837541" cy="5097844"/>
                                                  <a:chOff x="0" y="19100"/>
                                                  <a:chExt cx="8837541" cy="5097844"/>
                                                </a:xfrm>
                                              </p:grpSpPr>
                                              <p:cxnSp>
                                                <p:nvCxnSpPr>
                                                  <p:cNvPr id="228" name="Conector recto 227"/>
                                                  <p:cNvCxnSpPr/>
                                                  <p:nvPr/>
                                                </p:nvCxnSpPr>
                                                <p:spPr>
                                                  <a:xfrm>
                                                    <a:off x="0" y="4960189"/>
                                                    <a:ext cx="200851" cy="0"/>
                                                  </a:xfrm>
                                                  <a:prstGeom prst="line">
                                                    <a:avLst/>
                                                  </a:prstGeom>
                                                </p:spPr>
                                                <p:style>
                                                  <a:lnRef idx="1">
                                                    <a:schemeClr val="accent1"/>
                                                  </a:lnRef>
                                                  <a:fillRef idx="0">
                                                    <a:schemeClr val="accent1"/>
                                                  </a:fillRef>
                                                  <a:effectRef idx="0">
                                                    <a:schemeClr val="accent1"/>
                                                  </a:effectRef>
                                                  <a:fontRef idx="minor">
                                                    <a:schemeClr val="tx1"/>
                                                  </a:fontRef>
                                                </p:style>
                                              </p:cxnSp>
                                              <p:grpSp>
                                                <p:nvGrpSpPr>
                                                  <p:cNvPr id="229" name="Grupo 228"/>
                                                  <p:cNvGrpSpPr/>
                                                  <p:nvPr/>
                                                </p:nvGrpSpPr>
                                                <p:grpSpPr>
                                                  <a:xfrm>
                                                    <a:off x="0" y="19100"/>
                                                    <a:ext cx="8837541" cy="5097844"/>
                                                    <a:chOff x="0" y="19100"/>
                                                    <a:chExt cx="8837541" cy="5097844"/>
                                                  </a:xfrm>
                                                </p:grpSpPr>
                                                <p:cxnSp>
                                                  <p:nvCxnSpPr>
                                                    <p:cNvPr id="230" name="Conector recto 229"/>
                                                    <p:cNvCxnSpPr/>
                                                    <p:nvPr/>
                                                  </p:nvCxnSpPr>
                                                  <p:spPr>
                                                    <a:xfrm flipH="1">
                                                      <a:off x="0" y="2898476"/>
                                                      <a:ext cx="280135" cy="955"/>
                                                    </a:xfrm>
                                                    <a:prstGeom prst="line">
                                                      <a:avLst/>
                                                    </a:prstGeom>
                                                  </p:spPr>
                                                  <p:style>
                                                    <a:lnRef idx="1">
                                                      <a:schemeClr val="accent1"/>
                                                    </a:lnRef>
                                                    <a:fillRef idx="0">
                                                      <a:schemeClr val="accent1"/>
                                                    </a:fillRef>
                                                    <a:effectRef idx="0">
                                                      <a:schemeClr val="accent1"/>
                                                    </a:effectRef>
                                                    <a:fontRef idx="minor">
                                                      <a:schemeClr val="tx1"/>
                                                    </a:fontRef>
                                                  </p:style>
                                                </p:cxnSp>
                                                <p:grpSp>
                                                  <p:nvGrpSpPr>
                                                    <p:cNvPr id="231" name="Grupo 230"/>
                                                    <p:cNvGrpSpPr/>
                                                    <p:nvPr/>
                                                  </p:nvGrpSpPr>
                                                  <p:grpSpPr>
                                                    <a:xfrm>
                                                      <a:off x="0" y="19100"/>
                                                      <a:ext cx="8837541" cy="5097844"/>
                                                      <a:chOff x="0" y="19100"/>
                                                      <a:chExt cx="8837541" cy="5097844"/>
                                                    </a:xfrm>
                                                  </p:grpSpPr>
                                                  <p:cxnSp>
                                                    <p:nvCxnSpPr>
                                                      <p:cNvPr id="232" name="Conector recto 231"/>
                                                      <p:cNvCxnSpPr/>
                                                      <p:nvPr/>
                                                    </p:nvCxnSpPr>
                                                    <p:spPr>
                                                      <a:xfrm>
                                                        <a:off x="4235570" y="1293963"/>
                                                        <a:ext cx="148612" cy="0"/>
                                                      </a:xfrm>
                                                      <a:prstGeom prst="line">
                                                        <a:avLst/>
                                                      </a:prstGeom>
                                                    </p:spPr>
                                                    <p:style>
                                                      <a:lnRef idx="1">
                                                        <a:schemeClr val="accent1"/>
                                                      </a:lnRef>
                                                      <a:fillRef idx="0">
                                                        <a:schemeClr val="accent1"/>
                                                      </a:fillRef>
                                                      <a:effectRef idx="0">
                                                        <a:schemeClr val="accent1"/>
                                                      </a:effectRef>
                                                      <a:fontRef idx="minor">
                                                        <a:schemeClr val="tx1"/>
                                                      </a:fontRef>
                                                    </p:style>
                                                  </p:cxnSp>
                                                  <p:grpSp>
                                                    <p:nvGrpSpPr>
                                                      <p:cNvPr id="233" name="Grupo 232"/>
                                                      <p:cNvGrpSpPr/>
                                                      <p:nvPr/>
                                                    </p:nvGrpSpPr>
                                                    <p:grpSpPr>
                                                      <a:xfrm>
                                                        <a:off x="0" y="19100"/>
                                                        <a:ext cx="8837541" cy="5097844"/>
                                                        <a:chOff x="0" y="19100"/>
                                                        <a:chExt cx="8837541" cy="5097844"/>
                                                      </a:xfrm>
                                                    </p:grpSpPr>
                                                    <p:grpSp>
                                                      <p:nvGrpSpPr>
                                                        <p:cNvPr id="234" name="Grupo 233"/>
                                                        <p:cNvGrpSpPr/>
                                                        <p:nvPr/>
                                                      </p:nvGrpSpPr>
                                                      <p:grpSpPr>
                                                        <a:xfrm>
                                                          <a:off x="0" y="3424687"/>
                                                          <a:ext cx="243136" cy="997324"/>
                                                          <a:chOff x="0" y="0"/>
                                                          <a:chExt cx="243136" cy="997324"/>
                                                        </a:xfrm>
                                                      </p:grpSpPr>
                                                      <p:cxnSp>
                                                        <p:nvCxnSpPr>
                                                          <p:cNvPr id="316" name="Conector recto 315"/>
                                                          <p:cNvCxnSpPr/>
                                                          <p:nvPr/>
                                                        </p:nvCxnSpPr>
                                                        <p:spPr>
                                                          <a:xfrm>
                                                            <a:off x="0" y="0"/>
                                                            <a:ext cx="243136" cy="0"/>
                                                          </a:xfrm>
                                                          <a:prstGeom prst="line">
                                                            <a:avLst/>
                                                          </a:prstGeom>
                                                        </p:spPr>
                                                        <p:style>
                                                          <a:lnRef idx="1">
                                                            <a:schemeClr val="accent1"/>
                                                          </a:lnRef>
                                                          <a:fillRef idx="0">
                                                            <a:schemeClr val="accent1"/>
                                                          </a:fillRef>
                                                          <a:effectRef idx="0">
                                                            <a:schemeClr val="accent1"/>
                                                          </a:effectRef>
                                                          <a:fontRef idx="minor">
                                                            <a:schemeClr val="tx1"/>
                                                          </a:fontRef>
                                                        </p:style>
                                                      </p:cxnSp>
                                                      <p:cxnSp>
                                                        <p:nvCxnSpPr>
                                                          <p:cNvPr id="317" name="Conector recto 316"/>
                                                          <p:cNvCxnSpPr/>
                                                          <p:nvPr/>
                                                        </p:nvCxnSpPr>
                                                        <p:spPr>
                                                          <a:xfrm>
                                                            <a:off x="8626" y="500332"/>
                                                            <a:ext cx="206136" cy="0"/>
                                                          </a:xfrm>
                                                          <a:prstGeom prst="line">
                                                            <a:avLst/>
                                                          </a:prstGeom>
                                                        </p:spPr>
                                                        <p:style>
                                                          <a:lnRef idx="1">
                                                            <a:schemeClr val="accent1"/>
                                                          </a:lnRef>
                                                          <a:fillRef idx="0">
                                                            <a:schemeClr val="accent1"/>
                                                          </a:fillRef>
                                                          <a:effectRef idx="0">
                                                            <a:schemeClr val="accent1"/>
                                                          </a:effectRef>
                                                          <a:fontRef idx="minor">
                                                            <a:schemeClr val="tx1"/>
                                                          </a:fontRef>
                                                        </p:style>
                                                      </p:cxnSp>
                                                      <p:cxnSp>
                                                        <p:nvCxnSpPr>
                                                          <p:cNvPr id="318" name="Conector recto 317"/>
                                                          <p:cNvCxnSpPr/>
                                                          <p:nvPr/>
                                                        </p:nvCxnSpPr>
                                                        <p:spPr>
                                                          <a:xfrm>
                                                            <a:off x="17253" y="992038"/>
                                                            <a:ext cx="201468" cy="5286"/>
                                                          </a:xfrm>
                                                          <a:prstGeom prst="line">
                                                            <a:avLst/>
                                                          </a:prstGeom>
                                                        </p:spPr>
                                                        <p:style>
                                                          <a:lnRef idx="1">
                                                            <a:schemeClr val="accent1"/>
                                                          </a:lnRef>
                                                          <a:fillRef idx="0">
                                                            <a:schemeClr val="accent1"/>
                                                          </a:fillRef>
                                                          <a:effectRef idx="0">
                                                            <a:schemeClr val="accent1"/>
                                                          </a:effectRef>
                                                          <a:fontRef idx="minor">
                                                            <a:schemeClr val="tx1"/>
                                                          </a:fontRef>
                                                        </p:style>
                                                      </p:cxnSp>
                                                    </p:grpSp>
                                                    <p:grpSp>
                                                      <p:nvGrpSpPr>
                                                        <p:cNvPr id="235" name="Grupo 234"/>
                                                        <p:cNvGrpSpPr/>
                                                        <p:nvPr/>
                                                      </p:nvGrpSpPr>
                                                      <p:grpSpPr>
                                                        <a:xfrm>
                                                          <a:off x="0" y="19100"/>
                                                          <a:ext cx="8837541" cy="5097844"/>
                                                          <a:chOff x="0" y="19100"/>
                                                          <a:chExt cx="8837541" cy="5097844"/>
                                                        </a:xfrm>
                                                      </p:grpSpPr>
                                                      <p:cxnSp>
                                                        <p:nvCxnSpPr>
                                                          <p:cNvPr id="236" name="Conector recto 235"/>
                                                          <p:cNvCxnSpPr/>
                                                          <p:nvPr/>
                                                        </p:nvCxnSpPr>
                                                        <p:spPr>
                                                          <a:xfrm flipH="1">
                                                            <a:off x="17253" y="1466491"/>
                                                            <a:ext cx="243135" cy="0"/>
                                                          </a:xfrm>
                                                          <a:prstGeom prst="line">
                                                            <a:avLst/>
                                                          </a:prstGeom>
                                                        </p:spPr>
                                                        <p:style>
                                                          <a:lnRef idx="1">
                                                            <a:schemeClr val="accent1"/>
                                                          </a:lnRef>
                                                          <a:fillRef idx="0">
                                                            <a:schemeClr val="accent1"/>
                                                          </a:fillRef>
                                                          <a:effectRef idx="0">
                                                            <a:schemeClr val="accent1"/>
                                                          </a:effectRef>
                                                          <a:fontRef idx="minor">
                                                            <a:schemeClr val="tx1"/>
                                                          </a:fontRef>
                                                        </p:style>
                                                      </p:cxnSp>
                                                      <p:cxnSp>
                                                        <p:nvCxnSpPr>
                                                          <p:cNvPr id="237" name="Conector recto 236"/>
                                                          <p:cNvCxnSpPr/>
                                                          <p:nvPr/>
                                                        </p:nvCxnSpPr>
                                                        <p:spPr>
                                                          <a:xfrm flipV="1">
                                                            <a:off x="8626" y="1880559"/>
                                                            <a:ext cx="253141" cy="0"/>
                                                          </a:xfrm>
                                                          <a:prstGeom prst="line">
                                                            <a:avLst/>
                                                          </a:prstGeom>
                                                        </p:spPr>
                                                        <p:style>
                                                          <a:lnRef idx="1">
                                                            <a:schemeClr val="accent1"/>
                                                          </a:lnRef>
                                                          <a:fillRef idx="0">
                                                            <a:schemeClr val="accent1"/>
                                                          </a:fillRef>
                                                          <a:effectRef idx="0">
                                                            <a:schemeClr val="accent1"/>
                                                          </a:effectRef>
                                                          <a:fontRef idx="minor">
                                                            <a:schemeClr val="tx1"/>
                                                          </a:fontRef>
                                                        </p:style>
                                                      </p:cxnSp>
                                                      <p:grpSp>
                                                        <p:nvGrpSpPr>
                                                          <p:cNvPr id="238" name="Grupo 237"/>
                                                          <p:cNvGrpSpPr/>
                                                          <p:nvPr/>
                                                        </p:nvGrpSpPr>
                                                        <p:grpSpPr>
                                                          <a:xfrm>
                                                            <a:off x="0" y="19100"/>
                                                            <a:ext cx="8837541" cy="5097844"/>
                                                            <a:chOff x="0" y="19100"/>
                                                            <a:chExt cx="8837541" cy="5097844"/>
                                                          </a:xfrm>
                                                        </p:grpSpPr>
                                                        <p:cxnSp>
                                                          <p:nvCxnSpPr>
                                                            <p:cNvPr id="239" name="Conector recto 238"/>
                                                            <p:cNvCxnSpPr/>
                                                            <p:nvPr/>
                                                          </p:nvCxnSpPr>
                                                          <p:spPr>
                                                            <a:xfrm>
                                                              <a:off x="3269411" y="3588589"/>
                                                              <a:ext cx="375322" cy="5286"/>
                                                            </a:xfrm>
                                                            <a:prstGeom prst="line">
                                                              <a:avLst/>
                                                            </a:prstGeom>
                                                          </p:spPr>
                                                          <p:style>
                                                            <a:lnRef idx="1">
                                                              <a:schemeClr val="accent1"/>
                                                            </a:lnRef>
                                                            <a:fillRef idx="0">
                                                              <a:schemeClr val="accent1"/>
                                                            </a:fillRef>
                                                            <a:effectRef idx="0">
                                                              <a:schemeClr val="accent1"/>
                                                            </a:effectRef>
                                                            <a:fontRef idx="minor">
                                                              <a:schemeClr val="tx1"/>
                                                            </a:fontRef>
                                                          </p:style>
                                                        </p:cxnSp>
                                                        <p:cxnSp>
                                                          <p:nvCxnSpPr>
                                                            <p:cNvPr id="240" name="Conector recto 239"/>
                                                            <p:cNvCxnSpPr/>
                                                            <p:nvPr/>
                                                          </p:nvCxnSpPr>
                                                          <p:spPr>
                                                            <a:xfrm>
                                                              <a:off x="3226279" y="4140680"/>
                                                              <a:ext cx="424518" cy="0"/>
                                                            </a:xfrm>
                                                            <a:prstGeom prst="line">
                                                              <a:avLst/>
                                                            </a:prstGeom>
                                                          </p:spPr>
                                                          <p:style>
                                                            <a:lnRef idx="1">
                                                              <a:schemeClr val="accent1"/>
                                                            </a:lnRef>
                                                            <a:fillRef idx="0">
                                                              <a:schemeClr val="accent1"/>
                                                            </a:fillRef>
                                                            <a:effectRef idx="0">
                                                              <a:schemeClr val="accent1"/>
                                                            </a:effectRef>
                                                            <a:fontRef idx="minor">
                                                              <a:schemeClr val="tx1"/>
                                                            </a:fontRef>
                                                          </p:style>
                                                        </p:cxnSp>
                                                        <p:grpSp>
                                                          <p:nvGrpSpPr>
                                                            <p:cNvPr id="241" name="Grupo 240"/>
                                                            <p:cNvGrpSpPr/>
                                                            <p:nvPr/>
                                                          </p:nvGrpSpPr>
                                                          <p:grpSpPr>
                                                            <a:xfrm>
                                                              <a:off x="0" y="19100"/>
                                                              <a:ext cx="8837541" cy="5097844"/>
                                                              <a:chOff x="0" y="19100"/>
                                                              <a:chExt cx="8837541" cy="5097844"/>
                                                            </a:xfrm>
                                                          </p:grpSpPr>
                                                          <p:cxnSp>
                                                            <p:nvCxnSpPr>
                                                              <p:cNvPr id="242" name="Conector recto 241"/>
                                                              <p:cNvCxnSpPr/>
                                                              <p:nvPr/>
                                                            </p:nvCxnSpPr>
                                                            <p:spPr>
                                                              <a:xfrm>
                                                                <a:off x="2035834" y="3597216"/>
                                                                <a:ext cx="243135" cy="5285"/>
                                                              </a:xfrm>
                                                              <a:prstGeom prst="line">
                                                                <a:avLst/>
                                                              </a:prstGeom>
                                                            </p:spPr>
                                                            <p:style>
                                                              <a:lnRef idx="1">
                                                                <a:schemeClr val="accent1"/>
                                                              </a:lnRef>
                                                              <a:fillRef idx="0">
                                                                <a:schemeClr val="accent1"/>
                                                              </a:fillRef>
                                                              <a:effectRef idx="0">
                                                                <a:schemeClr val="accent1"/>
                                                              </a:effectRef>
                                                              <a:fontRef idx="minor">
                                                                <a:schemeClr val="tx1"/>
                                                              </a:fontRef>
                                                            </p:style>
                                                          </p:cxnSp>
                                                          <p:grpSp>
                                                            <p:nvGrpSpPr>
                                                              <p:cNvPr id="243" name="Grupo 242"/>
                                                              <p:cNvGrpSpPr/>
                                                              <p:nvPr/>
                                                            </p:nvGrpSpPr>
                                                            <p:grpSpPr>
                                                              <a:xfrm>
                                                                <a:off x="0" y="19100"/>
                                                                <a:ext cx="8837541" cy="5097844"/>
                                                                <a:chOff x="0" y="19100"/>
                                                                <a:chExt cx="8837541" cy="5097844"/>
                                                              </a:xfrm>
                                                            </p:grpSpPr>
                                                            <p:cxnSp>
                                                              <p:nvCxnSpPr>
                                                                <p:cNvPr id="244" name="Conector recto 243"/>
                                                                <p:cNvCxnSpPr/>
                                                                <p:nvPr/>
                                                              </p:nvCxnSpPr>
                                                              <p:spPr>
                                                                <a:xfrm>
                                                                  <a:off x="3243532" y="3191774"/>
                                                                  <a:ext cx="407156" cy="0"/>
                                                                </a:xfrm>
                                                                <a:prstGeom prst="line">
                                                                  <a:avLst/>
                                                                </a:prstGeom>
                                                              </p:spPr>
                                                              <p:style>
                                                                <a:lnRef idx="1">
                                                                  <a:schemeClr val="accent1"/>
                                                                </a:lnRef>
                                                                <a:fillRef idx="0">
                                                                  <a:schemeClr val="accent1"/>
                                                                </a:fillRef>
                                                                <a:effectRef idx="0">
                                                                  <a:schemeClr val="accent1"/>
                                                                </a:effectRef>
                                                                <a:fontRef idx="minor">
                                                                  <a:schemeClr val="tx1"/>
                                                                </a:fontRef>
                                                              </p:style>
                                                            </p:cxnSp>
                                                            <p:grpSp>
                                                              <p:nvGrpSpPr>
                                                                <p:cNvPr id="245" name="Grupo 244"/>
                                                                <p:cNvGrpSpPr/>
                                                                <p:nvPr/>
                                                              </p:nvGrpSpPr>
                                                              <p:grpSpPr>
                                                                <a:xfrm>
                                                                  <a:off x="0" y="19100"/>
                                                                  <a:ext cx="8837541" cy="5097844"/>
                                                                  <a:chOff x="0" y="19100"/>
                                                                  <a:chExt cx="8837541" cy="5097844"/>
                                                                </a:xfrm>
                                                              </p:grpSpPr>
                                                              <p:cxnSp>
                                                                <p:nvCxnSpPr>
                                                                  <p:cNvPr id="246" name="Conector recto 245"/>
                                                                  <p:cNvCxnSpPr/>
                                                                  <p:nvPr/>
                                                                </p:nvCxnSpPr>
                                                                <p:spPr>
                                                                  <a:xfrm>
                                                                    <a:off x="2035834" y="3131389"/>
                                                                    <a:ext cx="243135" cy="0"/>
                                                                  </a:xfrm>
                                                                  <a:prstGeom prst="line">
                                                                    <a:avLst/>
                                                                  </a:prstGeom>
                                                                </p:spPr>
                                                                <p:style>
                                                                  <a:lnRef idx="1">
                                                                    <a:schemeClr val="accent1"/>
                                                                  </a:lnRef>
                                                                  <a:fillRef idx="0">
                                                                    <a:schemeClr val="accent1"/>
                                                                  </a:fillRef>
                                                                  <a:effectRef idx="0">
                                                                    <a:schemeClr val="accent1"/>
                                                                  </a:effectRef>
                                                                  <a:fontRef idx="minor">
                                                                    <a:schemeClr val="tx1"/>
                                                                  </a:fontRef>
                                                                </p:style>
                                                              </p:cxnSp>
                                                              <p:grpSp>
                                                                <p:nvGrpSpPr>
                                                                  <p:cNvPr id="247" name="Grupo 246"/>
                                                                  <p:cNvGrpSpPr/>
                                                                  <p:nvPr/>
                                                                </p:nvGrpSpPr>
                                                                <p:grpSpPr>
                                                                  <a:xfrm>
                                                                    <a:off x="0" y="19100"/>
                                                                    <a:ext cx="8837541" cy="5097844"/>
                                                                    <a:chOff x="0" y="19100"/>
                                                                    <a:chExt cx="8837541" cy="5097844"/>
                                                                  </a:xfrm>
                                                                </p:grpSpPr>
                                                                <p:grpSp>
                                                                  <p:nvGrpSpPr>
                                                                    <p:cNvPr id="248" name="Grupo 247"/>
                                                                    <p:cNvGrpSpPr/>
                                                                    <p:nvPr/>
                                                                  </p:nvGrpSpPr>
                                                                  <p:grpSpPr>
                                                                    <a:xfrm>
                                                                      <a:off x="2027207" y="1337095"/>
                                                                      <a:ext cx="1611152" cy="1380226"/>
                                                                      <a:chOff x="0" y="0"/>
                                                                      <a:chExt cx="1611152" cy="1380226"/>
                                                                    </a:xfrm>
                                                                  </p:grpSpPr>
                                                                  <p:cxnSp>
                                                                    <p:nvCxnSpPr>
                                                                      <p:cNvPr id="308" name="Conector recto 307"/>
                                                                      <p:cNvCxnSpPr/>
                                                                      <p:nvPr/>
                                                                    </p:nvCxnSpPr>
                                                                    <p:spPr>
                                                                      <a:xfrm flipV="1">
                                                                        <a:off x="8627" y="0"/>
                                                                        <a:ext cx="285420" cy="5286"/>
                                                                      </a:xfrm>
                                                                      <a:prstGeom prst="line">
                                                                        <a:avLst/>
                                                                      </a:prstGeom>
                                                                    </p:spPr>
                                                                    <p:style>
                                                                      <a:lnRef idx="1">
                                                                        <a:schemeClr val="accent1"/>
                                                                      </a:lnRef>
                                                                      <a:fillRef idx="0">
                                                                        <a:schemeClr val="accent1"/>
                                                                      </a:fillRef>
                                                                      <a:effectRef idx="0">
                                                                        <a:schemeClr val="accent1"/>
                                                                      </a:effectRef>
                                                                      <a:fontRef idx="minor">
                                                                        <a:schemeClr val="tx1"/>
                                                                      </a:fontRef>
                                                                    </p:style>
                                                                  </p:cxnSp>
                                                                  <p:cxnSp>
                                                                    <p:nvCxnSpPr>
                                                                      <p:cNvPr id="309" name="Conector recto 308"/>
                                                                      <p:cNvCxnSpPr/>
                                                                      <p:nvPr/>
                                                                    </p:nvCxnSpPr>
                                                                    <p:spPr>
                                                                      <a:xfrm flipV="1">
                                                                        <a:off x="8627" y="465826"/>
                                                                        <a:ext cx="264277" cy="5285"/>
                                                                      </a:xfrm>
                                                                      <a:prstGeom prst="line">
                                                                        <a:avLst/>
                                                                      </a:prstGeom>
                                                                    </p:spPr>
                                                                    <p:style>
                                                                      <a:lnRef idx="1">
                                                                        <a:schemeClr val="accent1"/>
                                                                      </a:lnRef>
                                                                      <a:fillRef idx="0">
                                                                        <a:schemeClr val="accent1"/>
                                                                      </a:fillRef>
                                                                      <a:effectRef idx="0">
                                                                        <a:schemeClr val="accent1"/>
                                                                      </a:effectRef>
                                                                      <a:fontRef idx="minor">
                                                                        <a:schemeClr val="tx1"/>
                                                                      </a:fontRef>
                                                                    </p:style>
                                                                  </p:cxnSp>
                                                                  <p:cxnSp>
                                                                    <p:nvCxnSpPr>
                                                                      <p:cNvPr id="310" name="Conector recto 309"/>
                                                                      <p:cNvCxnSpPr/>
                                                                      <p:nvPr/>
                                                                    </p:nvCxnSpPr>
                                                                    <p:spPr>
                                                                      <a:xfrm>
                                                                        <a:off x="0" y="914400"/>
                                                                        <a:ext cx="258992" cy="0"/>
                                                                      </a:xfrm>
                                                                      <a:prstGeom prst="line">
                                                                        <a:avLst/>
                                                                      </a:prstGeom>
                                                                    </p:spPr>
                                                                    <p:style>
                                                                      <a:lnRef idx="1">
                                                                        <a:schemeClr val="accent1"/>
                                                                      </a:lnRef>
                                                                      <a:fillRef idx="0">
                                                                        <a:schemeClr val="accent1"/>
                                                                      </a:fillRef>
                                                                      <a:effectRef idx="0">
                                                                        <a:schemeClr val="accent1"/>
                                                                      </a:effectRef>
                                                                      <a:fontRef idx="minor">
                                                                        <a:schemeClr val="tx1"/>
                                                                      </a:fontRef>
                                                                    </p:style>
                                                                  </p:cxnSp>
                                                                  <p:cxnSp>
                                                                    <p:nvCxnSpPr>
                                                                      <p:cNvPr id="311" name="Conector recto 310"/>
                                                                      <p:cNvCxnSpPr/>
                                                                      <p:nvPr/>
                                                                    </p:nvCxnSpPr>
                                                                    <p:spPr>
                                                                      <a:xfrm>
                                                                        <a:off x="8627" y="1380226"/>
                                                                        <a:ext cx="274848" cy="0"/>
                                                                      </a:xfrm>
                                                                      <a:prstGeom prst="line">
                                                                        <a:avLst/>
                                                                      </a:prstGeom>
                                                                    </p:spPr>
                                                                    <p:style>
                                                                      <a:lnRef idx="1">
                                                                        <a:schemeClr val="accent1"/>
                                                                      </a:lnRef>
                                                                      <a:fillRef idx="0">
                                                                        <a:schemeClr val="accent1"/>
                                                                      </a:fillRef>
                                                                      <a:effectRef idx="0">
                                                                        <a:schemeClr val="accent1"/>
                                                                      </a:effectRef>
                                                                      <a:fontRef idx="minor">
                                                                        <a:schemeClr val="tx1"/>
                                                                      </a:fontRef>
                                                                    </p:style>
                                                                  </p:cxnSp>
                                                                  <p:cxnSp>
                                                                    <p:nvCxnSpPr>
                                                                      <p:cNvPr id="312" name="Conector recto 311"/>
                                                                      <p:cNvCxnSpPr/>
                                                                      <p:nvPr/>
                                                                    </p:nvCxnSpPr>
                                                                    <p:spPr>
                                                                      <a:xfrm>
                                                                        <a:off x="1250830" y="8626"/>
                                                                        <a:ext cx="345187" cy="0"/>
                                                                      </a:xfrm>
                                                                      <a:prstGeom prst="line">
                                                                        <a:avLst/>
                                                                      </a:prstGeom>
                                                                    </p:spPr>
                                                                    <p:style>
                                                                      <a:lnRef idx="1">
                                                                        <a:schemeClr val="accent1"/>
                                                                      </a:lnRef>
                                                                      <a:fillRef idx="0">
                                                                        <a:schemeClr val="accent1"/>
                                                                      </a:fillRef>
                                                                      <a:effectRef idx="0">
                                                                        <a:schemeClr val="accent1"/>
                                                                      </a:effectRef>
                                                                      <a:fontRef idx="minor">
                                                                        <a:schemeClr val="tx1"/>
                                                                      </a:fontRef>
                                                                    </p:style>
                                                                  </p:cxnSp>
                                                                  <p:cxnSp>
                                                                    <p:nvCxnSpPr>
                                                                      <p:cNvPr id="313" name="Conector recto 312"/>
                                                                      <p:cNvCxnSpPr/>
                                                                      <p:nvPr/>
                                                                    </p:nvCxnSpPr>
                                                                    <p:spPr>
                                                                      <a:xfrm>
                                                                        <a:off x="1242204" y="474453"/>
                                                                        <a:ext cx="354488" cy="0"/>
                                                                      </a:xfrm>
                                                                      <a:prstGeom prst="line">
                                                                        <a:avLst/>
                                                                      </a:prstGeom>
                                                                    </p:spPr>
                                                                    <p:style>
                                                                      <a:lnRef idx="1">
                                                                        <a:schemeClr val="accent1"/>
                                                                      </a:lnRef>
                                                                      <a:fillRef idx="0">
                                                                        <a:schemeClr val="accent1"/>
                                                                      </a:fillRef>
                                                                      <a:effectRef idx="0">
                                                                        <a:schemeClr val="accent1"/>
                                                                      </a:effectRef>
                                                                      <a:fontRef idx="minor">
                                                                        <a:schemeClr val="tx1"/>
                                                                      </a:fontRef>
                                                                    </p:style>
                                                                  </p:cxnSp>
                                                                  <p:cxnSp>
                                                                    <p:nvCxnSpPr>
                                                                      <p:cNvPr id="314" name="Conector recto 313"/>
                                                                      <p:cNvCxnSpPr/>
                                                                      <p:nvPr/>
                                                                    </p:nvCxnSpPr>
                                                                    <p:spPr>
                                                                      <a:xfrm flipV="1">
                                                                        <a:off x="1224951" y="940279"/>
                                                                        <a:ext cx="386201" cy="5285"/>
                                                                      </a:xfrm>
                                                                      <a:prstGeom prst="line">
                                                                        <a:avLst/>
                                                                      </a:prstGeom>
                                                                    </p:spPr>
                                                                    <p:style>
                                                                      <a:lnRef idx="1">
                                                                        <a:schemeClr val="accent1"/>
                                                                      </a:lnRef>
                                                                      <a:fillRef idx="0">
                                                                        <a:schemeClr val="accent1"/>
                                                                      </a:fillRef>
                                                                      <a:effectRef idx="0">
                                                                        <a:schemeClr val="accent1"/>
                                                                      </a:effectRef>
                                                                      <a:fontRef idx="minor">
                                                                        <a:schemeClr val="tx1"/>
                                                                      </a:fontRef>
                                                                    </p:style>
                                                                  </p:cxnSp>
                                                                  <p:cxnSp>
                                                                    <p:nvCxnSpPr>
                                                                      <p:cNvPr id="315" name="Conector recto 314"/>
                                                                      <p:cNvCxnSpPr/>
                                                                      <p:nvPr/>
                                                                    </p:nvCxnSpPr>
                                                                    <p:spPr>
                                                                      <a:xfrm>
                                                                        <a:off x="1233578" y="1362973"/>
                                                                        <a:ext cx="375509" cy="5285"/>
                                                                      </a:xfrm>
                                                                      <a:prstGeom prst="line">
                                                                        <a:avLst/>
                                                                      </a:prstGeom>
                                                                    </p:spPr>
                                                                    <p:style>
                                                                      <a:lnRef idx="1">
                                                                        <a:schemeClr val="accent1"/>
                                                                      </a:lnRef>
                                                                      <a:fillRef idx="0">
                                                                        <a:schemeClr val="accent1"/>
                                                                      </a:fillRef>
                                                                      <a:effectRef idx="0">
                                                                        <a:schemeClr val="accent1"/>
                                                                      </a:effectRef>
                                                                      <a:fontRef idx="minor">
                                                                        <a:schemeClr val="tx1"/>
                                                                      </a:fontRef>
                                                                    </p:style>
                                                                  </p:cxnSp>
                                                                </p:grpSp>
                                                                <p:grpSp>
                                                                  <p:nvGrpSpPr>
                                                                    <p:cNvPr id="249" name="Grupo 248"/>
                                                                    <p:cNvGrpSpPr/>
                                                                    <p:nvPr/>
                                                                  </p:nvGrpSpPr>
                                                                  <p:grpSpPr>
                                                                    <a:xfrm>
                                                                      <a:off x="0" y="19100"/>
                                                                      <a:ext cx="8837541" cy="5097844"/>
                                                                      <a:chOff x="0" y="19100"/>
                                                                      <a:chExt cx="8837541" cy="5097844"/>
                                                                    </a:xfrm>
                                                                  </p:grpSpPr>
                                                                  <p:cxnSp>
                                                                    <p:nvCxnSpPr>
                                                                      <p:cNvPr id="250" name="245 Conector angular"/>
                                                                      <p:cNvCxnSpPr/>
                                                                      <p:nvPr/>
                                                                    </p:nvCxnSpPr>
                                                                    <p:spPr>
                                                                      <a:xfrm rot="16200000" flipV="1">
                                                                        <a:off x="5335438" y="-918713"/>
                                                                        <a:ext cx="114694" cy="3044890"/>
                                                                      </a:xfrm>
                                                                      <a:prstGeom prst="bentConnector3">
                                                                        <a:avLst/>
                                                                      </a:prstGeom>
                                                                    </p:spPr>
                                                                    <p:style>
                                                                      <a:lnRef idx="1">
                                                                        <a:schemeClr val="accent1"/>
                                                                      </a:lnRef>
                                                                      <a:fillRef idx="0">
                                                                        <a:schemeClr val="accent1"/>
                                                                      </a:fillRef>
                                                                      <a:effectRef idx="0">
                                                                        <a:schemeClr val="accent1"/>
                                                                      </a:effectRef>
                                                                      <a:fontRef idx="minor">
                                                                        <a:schemeClr val="tx1"/>
                                                                      </a:fontRef>
                                                                    </p:style>
                                                                  </p:cxnSp>
                                                                  <p:grpSp>
                                                                    <p:nvGrpSpPr>
                                                                      <p:cNvPr id="251" name="Grupo 250"/>
                                                                      <p:cNvGrpSpPr/>
                                                                      <p:nvPr/>
                                                                    </p:nvGrpSpPr>
                                                                    <p:grpSpPr>
                                                                      <a:xfrm>
                                                                        <a:off x="0" y="19100"/>
                                                                        <a:ext cx="8837541" cy="5097844"/>
                                                                        <a:chOff x="0" y="19100"/>
                                                                        <a:chExt cx="8837541" cy="5097844"/>
                                                                      </a:xfrm>
                                                                    </p:grpSpPr>
                                                                    <p:cxnSp>
                                                                      <p:nvCxnSpPr>
                                                                        <p:cNvPr id="252" name="235 Conector angular"/>
                                                                        <p:cNvCxnSpPr/>
                                                                        <p:nvPr/>
                                                                      </p:nvCxnSpPr>
                                                                      <p:spPr>
                                                                        <a:xfrm rot="5400000">
                                                                          <a:off x="2204049" y="-996350"/>
                                                                          <a:ext cx="114694" cy="3192869"/>
                                                                        </a:xfrm>
                                                                        <a:prstGeom prst="bentConnector3">
                                                                          <a:avLst/>
                                                                        </a:prstGeom>
                                                                      </p:spPr>
                                                                      <p:style>
                                                                        <a:lnRef idx="1">
                                                                          <a:schemeClr val="accent1"/>
                                                                        </a:lnRef>
                                                                        <a:fillRef idx="0">
                                                                          <a:schemeClr val="accent1"/>
                                                                        </a:fillRef>
                                                                        <a:effectRef idx="0">
                                                                          <a:schemeClr val="accent1"/>
                                                                        </a:effectRef>
                                                                        <a:fontRef idx="minor">
                                                                          <a:schemeClr val="tx1"/>
                                                                        </a:fontRef>
                                                                      </p:style>
                                                                    </p:cxnSp>
                                                                    <p:grpSp>
                                                                      <p:nvGrpSpPr>
                                                                        <p:cNvPr id="253" name="Grupo 252"/>
                                                                        <p:cNvGrpSpPr/>
                                                                        <p:nvPr/>
                                                                      </p:nvGrpSpPr>
                                                                      <p:grpSpPr>
                                                                        <a:xfrm>
                                                                          <a:off x="0" y="19100"/>
                                                                          <a:ext cx="8837541" cy="5097844"/>
                                                                          <a:chOff x="0" y="19100"/>
                                                                          <a:chExt cx="8837541" cy="5097844"/>
                                                                        </a:xfrm>
                                                                      </p:grpSpPr>
                                                                      <p:sp>
                                                                        <p:nvSpPr>
                                                                          <p:cNvPr id="254" name="93 Rectángulo"/>
                                                                          <p:cNvSpPr/>
                                                                          <p:nvPr/>
                                                                        </p:nvSpPr>
                                                                        <p:spPr>
                                                                          <a:xfrm>
                                                                            <a:off x="3261819" y="19100"/>
                                                                            <a:ext cx="1237177" cy="531142"/>
                                                                          </a:xfrm>
                                                                          <a:prstGeom prst="rect">
                                                                            <a:avLst/>
                                                                          </a:prstGeom>
                                                                          <a:solidFill>
                                                                            <a:schemeClr val="bg1"/>
                                                                          </a:solidFill>
                                                                          <a:ln w="25400">
                                                                            <a:solidFill>
                                                                              <a:schemeClr val="accent1">
                                                                                <a:lumMod val="75000"/>
                                                                              </a:schemeClr>
                                                                            </a:solidFill>
                                                                          </a:ln>
                                                                        </p:spPr>
                                                                        <p:style>
                                                                          <a:lnRef idx="2">
                                                                            <a:schemeClr val="accent1">
                                                                              <a:shade val="50000"/>
                                                                            </a:schemeClr>
                                                                          </a:lnRef>
                                                                          <a:fillRef idx="1">
                                                                            <a:schemeClr val="accent1"/>
                                                                          </a:fillRef>
                                                                          <a:effectRef idx="0">
                                                                            <a:schemeClr val="accent1"/>
                                                                          </a:effectRef>
                                                                          <a:fontRef idx="minor">
                                                                            <a:schemeClr val="lt1"/>
                                                                          </a:fontRef>
                                                                        </p:style>
                                                                        <p:txBody>
                                                                          <a:bodyPr rtlCol="0" anchor="ctr"/>
                                                                          <a:lstStyle/>
                                                                          <a:p>
                                                                            <a:pPr algn="ctr">
                                                                              <a:spcAft>
                                                                                <a:spcPts val="0"/>
                                                                              </a:spcAft>
                                                                            </a:pPr>
                                                                            <a:r>
                                                                              <a:rPr lang="es-MX" sz="500" b="1" kern="1200" dirty="0">
                                                                                <a:solidFill>
                                                                                  <a:srgbClr val="000000"/>
                                                                                </a:solidFill>
                                                                                <a:effectLst/>
                                                                                <a:latin typeface="Arial" panose="020B0604020202020204" pitchFamily="34" charset="0"/>
                                                                                <a:ea typeface="Times New Roman" panose="02020603050405020304" pitchFamily="18" charset="0"/>
                                                                              </a:rPr>
                                                                              <a:t>Mejora en el rezago institucional en la formación de posgrado de recursos humanos para la salud</a:t>
                                                                            </a:r>
                                                                            <a:endParaRPr lang="es-MX" sz="1200" dirty="0">
                                                                              <a:effectLst/>
                                                                              <a:latin typeface="Times New Roman" panose="02020603050405020304" pitchFamily="18" charset="0"/>
                                                                              <a:ea typeface="Times New Roman" panose="02020603050405020304" pitchFamily="18" charset="0"/>
                                                                            </a:endParaRPr>
                                                                          </a:p>
                                                                        </p:txBody>
                                                                      </p:sp>
                                                                      <p:grpSp>
                                                                        <p:nvGrpSpPr>
                                                                          <p:cNvPr id="255" name="Grupo 254"/>
                                                                          <p:cNvGrpSpPr/>
                                                                          <p:nvPr/>
                                                                        </p:nvGrpSpPr>
                                                                        <p:grpSpPr>
                                                                          <a:xfrm>
                                                                            <a:off x="0" y="655608"/>
                                                                            <a:ext cx="8837541" cy="4461336"/>
                                                                            <a:chOff x="0" y="0"/>
                                                                            <a:chExt cx="8837541" cy="4461336"/>
                                                                          </a:xfrm>
                                                                        </p:grpSpPr>
                                                                        <p:grpSp>
                                                                          <p:nvGrpSpPr>
                                                                            <p:cNvPr id="256" name="Grupo 255"/>
                                                                            <p:cNvGrpSpPr/>
                                                                            <p:nvPr/>
                                                                          </p:nvGrpSpPr>
                                                                          <p:grpSpPr>
                                                                            <a:xfrm>
                                                                              <a:off x="0" y="0"/>
                                                                              <a:ext cx="1323933" cy="4461336"/>
                                                                              <a:chOff x="0" y="0"/>
                                                                              <a:chExt cx="1323933" cy="4461336"/>
                                                                            </a:xfrm>
                                                                          </p:grpSpPr>
                                                                          <p:sp>
                                                                            <p:nvSpPr>
                                                                              <p:cNvPr id="297" name="94 Rectángulo"/>
                                                                              <p:cNvSpPr/>
                                                                              <p:nvPr/>
                                                                            </p:nvSpPr>
                                                                            <p:spPr>
                                                                              <a:xfrm>
                                                                                <a:off x="327803" y="0"/>
                                                                                <a:ext cx="996130" cy="398356"/>
                                                                              </a:xfrm>
                                                                              <a:prstGeom prst="rect">
                                                                                <a:avLst/>
                                                                              </a:prstGeom>
                                                                              <a:pattFill prst="lgGrid">
                                                                                <a:fgClr>
                                                                                  <a:srgbClr val="CCFFCC"/>
                                                                                </a:fgClr>
                                                                                <a:bgClr>
                                                                                  <a:schemeClr val="bg1"/>
                                                                                </a:bgClr>
                                                                              </a:pattFill>
                                                                            </p:spPr>
                                                                            <p:style>
                                                                              <a:lnRef idx="2">
                                                                                <a:schemeClr val="accent1">
                                                                                  <a:shade val="50000"/>
                                                                                </a:schemeClr>
                                                                              </a:lnRef>
                                                                              <a:fillRef idx="1">
                                                                                <a:schemeClr val="accent1"/>
                                                                              </a:fillRef>
                                                                              <a:effectRef idx="0">
                                                                                <a:schemeClr val="accent1"/>
                                                                              </a:effectRef>
                                                                              <a:fontRef idx="minor">
                                                                                <a:schemeClr val="lt1"/>
                                                                              </a:fontRef>
                                                                            </p:style>
                                                                            <p:txBody>
                                                                              <a:bodyPr rtlCol="0" anchor="ctr"/>
                                                                              <a:lstStyle/>
                                                                              <a:p>
                                                                                <a:pPr algn="ctr">
                                                                                  <a:spcAft>
                                                                                    <a:spcPts val="0"/>
                                                                                  </a:spcAft>
                                                                                </a:pPr>
                                                                                <a:r>
                                                                                  <a:rPr lang="es-MX" sz="500" b="1" kern="1200">
                                                                                    <a:solidFill>
                                                                                      <a:srgbClr val="000000"/>
                                                                                    </a:solidFill>
                                                                                    <a:effectLst/>
                                                                                    <a:latin typeface="Arial" panose="020B0604020202020204" pitchFamily="34" charset="0"/>
                                                                                    <a:ea typeface="Times New Roman" panose="02020603050405020304" pitchFamily="18" charset="0"/>
                                                                                  </a:rPr>
                                                                                  <a:t>Mayor acceso a la formación de especialistas</a:t>
                                                                                </a:r>
                                                                                <a:endParaRPr lang="es-MX" sz="1200">
                                                                                  <a:effectLst/>
                                                                                  <a:latin typeface="Times New Roman" panose="02020603050405020304" pitchFamily="18" charset="0"/>
                                                                                  <a:ea typeface="Times New Roman" panose="02020603050405020304" pitchFamily="18" charset="0"/>
                                                                                </a:endParaRPr>
                                                                              </a:p>
                                                                            </p:txBody>
                                                                          </p:sp>
                                                                          <p:sp>
                                                                            <p:nvSpPr>
                                                                              <p:cNvPr id="298" name="95 Rectángulo"/>
                                                                              <p:cNvSpPr/>
                                                                              <p:nvPr/>
                                                                            </p:nvSpPr>
                                                                            <p:spPr>
                                                                              <a:xfrm>
                                                                                <a:off x="267419" y="2035834"/>
                                                                                <a:ext cx="996130" cy="398356"/>
                                                                              </a:xfrm>
                                                                              <a:prstGeom prst="rect">
                                                                                <a:avLst/>
                                                                              </a:prstGeom>
                                                                              <a:pattFill prst="lgGrid">
                                                                                <a:fgClr>
                                                                                  <a:srgbClr val="CCFFCC"/>
                                                                                </a:fgClr>
                                                                                <a:bgClr>
                                                                                  <a:schemeClr val="bg1"/>
                                                                                </a:bgClr>
                                                                              </a:pattFill>
                                                                            </p:spPr>
                                                                            <p:style>
                                                                              <a:lnRef idx="2">
                                                                                <a:schemeClr val="accent1">
                                                                                  <a:shade val="50000"/>
                                                                                </a:schemeClr>
                                                                              </a:lnRef>
                                                                              <a:fillRef idx="1">
                                                                                <a:schemeClr val="accent1"/>
                                                                              </a:fillRef>
                                                                              <a:effectRef idx="0">
                                                                                <a:schemeClr val="accent1"/>
                                                                              </a:effectRef>
                                                                              <a:fontRef idx="minor">
                                                                                <a:schemeClr val="lt1"/>
                                                                              </a:fontRef>
                                                                            </p:style>
                                                                            <p:txBody>
                                                                              <a:bodyPr rtlCol="0" anchor="ctr"/>
                                                                              <a:lstStyle/>
                                                                              <a:p>
                                                                                <a:pPr algn="ctr">
                                                                                  <a:spcAft>
                                                                                    <a:spcPts val="0"/>
                                                                                  </a:spcAft>
                                                                                </a:pPr>
                                                                                <a:r>
                                                                                  <a:rPr lang="es-MX" sz="500" b="1" kern="1200">
                                                                                    <a:solidFill>
                                                                                      <a:srgbClr val="000000"/>
                                                                                    </a:solidFill>
                                                                                    <a:effectLst/>
                                                                                    <a:latin typeface="Arial" panose="020B0604020202020204" pitchFamily="34" charset="0"/>
                                                                                    <a:ea typeface="Times New Roman" panose="02020603050405020304" pitchFamily="18" charset="0"/>
                                                                                  </a:rPr>
                                                                                  <a:t>Formación de recursos humanos en áreas prioritarias de atención especializada</a:t>
                                                                                </a:r>
                                                                                <a:endParaRPr lang="es-MX" sz="1200">
                                                                                  <a:effectLst/>
                                                                                  <a:latin typeface="Times New Roman" panose="02020603050405020304" pitchFamily="18" charset="0"/>
                                                                                  <a:ea typeface="Times New Roman" panose="02020603050405020304" pitchFamily="18" charset="0"/>
                                                                                </a:endParaRPr>
                                                                              </a:p>
                                                                            </p:txBody>
                                                                          </p:sp>
                                                                          <p:sp>
                                                                            <p:nvSpPr>
                                                                              <p:cNvPr id="299" name="111 Elipse"/>
                                                                              <p:cNvSpPr/>
                                                                              <p:nvPr/>
                                                                            </p:nvSpPr>
                                                                            <p:spPr>
                                                                              <a:xfrm>
                                                                                <a:off x="258792" y="1061049"/>
                                                                                <a:ext cx="972451" cy="355162"/>
                                                                              </a:xfrm>
                                                                              <a:prstGeom prst="ellipse">
                                                                                <a:avLst/>
                                                                              </a:prstGeom>
                                                                              <a:pattFill prst="lgGrid">
                                                                                <a:fgClr>
                                                                                  <a:srgbClr val="CCFFCC"/>
                                                                                </a:fgClr>
                                                                                <a:bgClr>
                                                                                  <a:schemeClr val="bg1"/>
                                                                                </a:bgClr>
                                                                              </a:pattFill>
                                                                              <a:ln>
                                                                                <a:solidFill>
                                                                                  <a:schemeClr val="accent1">
                                                                                    <a:lumMod val="75000"/>
                                                                                  </a:schemeClr>
                                                                                </a:solidFill>
                                                                                <a:prstDash val="sysDash"/>
                                                                              </a:ln>
                                                                            </p:spPr>
                                                                            <p:style>
                                                                              <a:lnRef idx="2">
                                                                                <a:schemeClr val="accent1">
                                                                                  <a:shade val="50000"/>
                                                                                </a:schemeClr>
                                                                              </a:lnRef>
                                                                              <a:fillRef idx="1">
                                                                                <a:schemeClr val="accent1"/>
                                                                              </a:fillRef>
                                                                              <a:effectRef idx="0">
                                                                                <a:schemeClr val="accent1"/>
                                                                              </a:effectRef>
                                                                              <a:fontRef idx="minor">
                                                                                <a:schemeClr val="lt1"/>
                                                                              </a:fontRef>
                                                                            </p:style>
                                                                            <p:txBody>
                                                                              <a:bodyPr rtlCol="0" anchor="ctr"/>
                                                                              <a:lstStyle/>
                                                                              <a:p>
                                                                                <a:pPr algn="ctr">
                                                                                  <a:spcAft>
                                                                                    <a:spcPts val="0"/>
                                                                                  </a:spcAft>
                                                                                </a:pPr>
                                                                                <a:r>
                                                                                  <a:rPr lang="es-MX" sz="300" b="1" kern="1200">
                                                                                    <a:solidFill>
                                                                                      <a:srgbClr val="000000"/>
                                                                                    </a:solidFill>
                                                                                    <a:effectLst/>
                                                                                    <a:latin typeface="Arial" panose="020B0604020202020204" pitchFamily="34" charset="0"/>
                                                                                    <a:ea typeface="Times New Roman" panose="02020603050405020304" pitchFamily="18" charset="0"/>
                                                                                  </a:rPr>
                                                                                  <a:t>Mayor financiamiento del Gobierno Federal</a:t>
                                                                                </a:r>
                                                                                <a:endParaRPr lang="es-MX" sz="1200">
                                                                                  <a:effectLst/>
                                                                                  <a:latin typeface="Times New Roman" panose="02020603050405020304" pitchFamily="18" charset="0"/>
                                                                                  <a:ea typeface="Times New Roman" panose="02020603050405020304" pitchFamily="18" charset="0"/>
                                                                                </a:endParaRPr>
                                                                              </a:p>
                                                                            </p:txBody>
                                                                          </p:sp>
                                                                          <p:sp>
                                                                            <p:nvSpPr>
                                                                              <p:cNvPr id="300" name="112 Elipse"/>
                                                                              <p:cNvSpPr/>
                                                                              <p:nvPr/>
                                                                            </p:nvSpPr>
                                                                            <p:spPr>
                                                                              <a:xfrm>
                                                                                <a:off x="258792" y="1552755"/>
                                                                                <a:ext cx="970962" cy="355162"/>
                                                                              </a:xfrm>
                                                                              <a:prstGeom prst="ellipse">
                                                                                <a:avLst/>
                                                                              </a:prstGeom>
                                                                              <a:pattFill prst="lgGrid">
                                                                                <a:fgClr>
                                                                                  <a:srgbClr val="CCFFCC"/>
                                                                                </a:fgClr>
                                                                                <a:bgClr>
                                                                                  <a:schemeClr val="bg1"/>
                                                                                </a:bgClr>
                                                                              </a:pattFill>
                                                                              <a:ln>
                                                                                <a:solidFill>
                                                                                  <a:schemeClr val="accent1">
                                                                                    <a:lumMod val="75000"/>
                                                                                  </a:schemeClr>
                                                                                </a:solidFill>
                                                                              </a:ln>
                                                                            </p:spPr>
                                                                            <p:style>
                                                                              <a:lnRef idx="2">
                                                                                <a:schemeClr val="accent1">
                                                                                  <a:shade val="50000"/>
                                                                                </a:schemeClr>
                                                                              </a:lnRef>
                                                                              <a:fillRef idx="1">
                                                                                <a:schemeClr val="accent1"/>
                                                                              </a:fillRef>
                                                                              <a:effectRef idx="0">
                                                                                <a:schemeClr val="accent1"/>
                                                                              </a:effectRef>
                                                                              <a:fontRef idx="minor">
                                                                                <a:schemeClr val="lt1"/>
                                                                              </a:fontRef>
                                                                            </p:style>
                                                                            <p:txBody>
                                                                              <a:bodyPr rtlCol="0" anchor="ctr"/>
                                                                              <a:lstStyle/>
                                                                              <a:p>
                                                                                <a:pPr algn="ctr">
                                                                                  <a:spcAft>
                                                                                    <a:spcPts val="0"/>
                                                                                  </a:spcAft>
                                                                                </a:pPr>
                                                                                <a:r>
                                                                                  <a:rPr lang="es-MX" sz="300" b="1" kern="1200">
                                                                                    <a:solidFill>
                                                                                      <a:srgbClr val="000000"/>
                                                                                    </a:solidFill>
                                                                                    <a:effectLst/>
                                                                                    <a:latin typeface="Arial" panose="020B0604020202020204" pitchFamily="34" charset="0"/>
                                                                                    <a:ea typeface="Times New Roman" panose="02020603050405020304" pitchFamily="18" charset="0"/>
                                                                                  </a:rPr>
                                                                                  <a:t>Planeación no restringida a la capacidad instalada de las unidades formadoras</a:t>
                                                                                </a:r>
                                                                                <a:endParaRPr lang="es-MX" sz="1200">
                                                                                  <a:effectLst/>
                                                                                  <a:latin typeface="Times New Roman" panose="02020603050405020304" pitchFamily="18" charset="0"/>
                                                                                  <a:ea typeface="Times New Roman" panose="02020603050405020304" pitchFamily="18" charset="0"/>
                                                                                </a:endParaRPr>
                                                                              </a:p>
                                                                            </p:txBody>
                                                                          </p:sp>
                                                                          <p:sp>
                                                                            <p:nvSpPr>
                                                                              <p:cNvPr id="301" name="113 Elipse"/>
                                                                              <p:cNvSpPr/>
                                                                              <p:nvPr/>
                                                                            </p:nvSpPr>
                                                                            <p:spPr>
                                                                              <a:xfrm>
                                                                                <a:off x="241539" y="2605177"/>
                                                                                <a:ext cx="1022457" cy="398356"/>
                                                                              </a:xfrm>
                                                                              <a:prstGeom prst="ellipse">
                                                                                <a:avLst/>
                                                                              </a:prstGeom>
                                                                              <a:pattFill prst="lgGrid">
                                                                                <a:fgClr>
                                                                                  <a:srgbClr val="CCFFCC"/>
                                                                                </a:fgClr>
                                                                                <a:bgClr>
                                                                                  <a:schemeClr val="bg1"/>
                                                                                </a:bgClr>
                                                                              </a:pattFill>
                                                                              <a:ln>
                                                                                <a:solidFill>
                                                                                  <a:schemeClr val="accent1">
                                                                                    <a:lumMod val="75000"/>
                                                                                  </a:schemeClr>
                                                                                </a:solidFill>
                                                                              </a:ln>
                                                                            </p:spPr>
                                                                            <p:style>
                                                                              <a:lnRef idx="2">
                                                                                <a:schemeClr val="accent1">
                                                                                  <a:shade val="50000"/>
                                                                                </a:schemeClr>
                                                                              </a:lnRef>
                                                                              <a:fillRef idx="1">
                                                                                <a:schemeClr val="accent1"/>
                                                                              </a:fillRef>
                                                                              <a:effectRef idx="0">
                                                                                <a:schemeClr val="accent1"/>
                                                                              </a:effectRef>
                                                                              <a:fontRef idx="minor">
                                                                                <a:schemeClr val="lt1"/>
                                                                              </a:fontRef>
                                                                            </p:style>
                                                                            <p:txBody>
                                                                              <a:bodyPr rtlCol="0" anchor="ctr"/>
                                                                              <a:lstStyle/>
                                                                              <a:p>
                                                                                <a:pPr algn="ctr">
                                                                                  <a:spcAft>
                                                                                    <a:spcPts val="0"/>
                                                                                  </a:spcAft>
                                                                                </a:pPr>
                                                                                <a:r>
                                                                                  <a:rPr lang="es-MX" sz="300" b="1" kern="1200">
                                                                                    <a:solidFill>
                                                                                      <a:srgbClr val="000000"/>
                                                                                    </a:solidFill>
                                                                                    <a:effectLst/>
                                                                                    <a:latin typeface="Arial" panose="020B0604020202020204" pitchFamily="34" charset="0"/>
                                                                                    <a:ea typeface="Times New Roman" panose="02020603050405020304" pitchFamily="18" charset="0"/>
                                                                                  </a:rPr>
                                                                                  <a:t>Existencia de  diagnóstico de existencias y necesidades de recursos humanos especializados</a:t>
                                                                                </a:r>
                                                                                <a:endParaRPr lang="es-MX" sz="1200">
                                                                                  <a:effectLst/>
                                                                                  <a:latin typeface="Times New Roman" panose="02020603050405020304" pitchFamily="18" charset="0"/>
                                                                                  <a:ea typeface="Times New Roman" panose="02020603050405020304" pitchFamily="18" charset="0"/>
                                                                                </a:endParaRPr>
                                                                              </a:p>
                                                                            </p:txBody>
                                                                          </p:sp>
                                                                          <p:sp>
                                                                            <p:nvSpPr>
                                                                              <p:cNvPr id="302" name="114 Elipse"/>
                                                                              <p:cNvSpPr/>
                                                                              <p:nvPr/>
                                                                            </p:nvSpPr>
                                                                            <p:spPr>
                                                                              <a:xfrm>
                                                                                <a:off x="207034" y="3088257"/>
                                                                                <a:ext cx="996710" cy="412879"/>
                                                                              </a:xfrm>
                                                                              <a:prstGeom prst="ellipse">
                                                                                <a:avLst/>
                                                                              </a:prstGeom>
                                                                              <a:pattFill prst="lgGrid">
                                                                                <a:fgClr>
                                                                                  <a:srgbClr val="CCFFCC"/>
                                                                                </a:fgClr>
                                                                                <a:bgClr>
                                                                                  <a:schemeClr val="bg1"/>
                                                                                </a:bgClr>
                                                                              </a:pattFill>
                                                                              <a:ln>
                                                                                <a:solidFill>
                                                                                  <a:schemeClr val="accent1">
                                                                                    <a:lumMod val="75000"/>
                                                                                  </a:schemeClr>
                                                                                </a:solidFill>
                                                                              </a:ln>
                                                                            </p:spPr>
                                                                            <p:style>
                                                                              <a:lnRef idx="2">
                                                                                <a:schemeClr val="accent1">
                                                                                  <a:shade val="50000"/>
                                                                                </a:schemeClr>
                                                                              </a:lnRef>
                                                                              <a:fillRef idx="1">
                                                                                <a:schemeClr val="accent1"/>
                                                                              </a:fillRef>
                                                                              <a:effectRef idx="0">
                                                                                <a:schemeClr val="accent1"/>
                                                                              </a:effectRef>
                                                                              <a:fontRef idx="minor">
                                                                                <a:schemeClr val="lt1"/>
                                                                              </a:fontRef>
                                                                            </p:style>
                                                                            <p:txBody>
                                                                              <a:bodyPr rtlCol="0" anchor="ctr"/>
                                                                              <a:lstStyle/>
                                                                              <a:p>
                                                                                <a:pPr algn="ctr">
                                                                                  <a:spcAft>
                                                                                    <a:spcPts val="0"/>
                                                                                  </a:spcAft>
                                                                                </a:pPr>
                                                                                <a:r>
                                                                                  <a:rPr lang="es-MX" sz="300" b="1" kern="1200">
                                                                                    <a:solidFill>
                                                                                      <a:srgbClr val="000000"/>
                                                                                    </a:solidFill>
                                                                                    <a:effectLst/>
                                                                                    <a:latin typeface="Arial" panose="020B0604020202020204" pitchFamily="34" charset="0"/>
                                                                                    <a:ea typeface="Times New Roman" panose="02020603050405020304" pitchFamily="18" charset="0"/>
                                                                                  </a:rPr>
                                                                                  <a:t>Existencia de una política institucional para formación y desarrollo de personal especializado</a:t>
                                                                                </a:r>
                                                                                <a:endParaRPr lang="es-MX" sz="1200">
                                                                                  <a:effectLst/>
                                                                                  <a:latin typeface="Times New Roman" panose="02020603050405020304" pitchFamily="18" charset="0"/>
                                                                                  <a:ea typeface="Times New Roman" panose="02020603050405020304" pitchFamily="18" charset="0"/>
                                                                                </a:endParaRPr>
                                                                              </a:p>
                                                                            </p:txBody>
                                                                          </p:sp>
                                                                          <p:sp>
                                                                            <p:nvSpPr>
                                                                              <p:cNvPr id="303" name="115 Elipse"/>
                                                                              <p:cNvSpPr/>
                                                                              <p:nvPr/>
                                                                            </p:nvSpPr>
                                                                            <p:spPr>
                                                                              <a:xfrm>
                                                                                <a:off x="207034" y="3623094"/>
                                                                                <a:ext cx="996710" cy="355162"/>
                                                                              </a:xfrm>
                                                                              <a:prstGeom prst="ellipse">
                                                                                <a:avLst/>
                                                                              </a:prstGeom>
                                                                              <a:pattFill prst="lgGrid">
                                                                                <a:fgClr>
                                                                                  <a:srgbClr val="CCFFCC"/>
                                                                                </a:fgClr>
                                                                                <a:bgClr>
                                                                                  <a:schemeClr val="bg1"/>
                                                                                </a:bgClr>
                                                                              </a:pattFill>
                                                                              <a:ln>
                                                                                <a:solidFill>
                                                                                  <a:schemeClr val="accent1">
                                                                                    <a:lumMod val="75000"/>
                                                                                  </a:schemeClr>
                                                                                </a:solidFill>
                                                                              </a:ln>
                                                                            </p:spPr>
                                                                            <p:style>
                                                                              <a:lnRef idx="2">
                                                                                <a:schemeClr val="accent1">
                                                                                  <a:shade val="50000"/>
                                                                                </a:schemeClr>
                                                                              </a:lnRef>
                                                                              <a:fillRef idx="1">
                                                                                <a:schemeClr val="accent1"/>
                                                                              </a:fillRef>
                                                                              <a:effectRef idx="0">
                                                                                <a:schemeClr val="accent1"/>
                                                                              </a:effectRef>
                                                                              <a:fontRef idx="minor">
                                                                                <a:schemeClr val="lt1"/>
                                                                              </a:fontRef>
                                                                            </p:style>
                                                                            <p:txBody>
                                                                              <a:bodyPr rtlCol="0" anchor="ctr"/>
                                                                              <a:lstStyle/>
                                                                              <a:p>
                                                                                <a:pPr algn="ctr">
                                                                                  <a:spcAft>
                                                                                    <a:spcPts val="0"/>
                                                                                  </a:spcAft>
                                                                                </a:pPr>
                                                                                <a:r>
                                                                                  <a:rPr lang="es-MX" sz="300" b="1" kern="1200">
                                                                                    <a:solidFill>
                                                                                      <a:srgbClr val="000000"/>
                                                                                    </a:solidFill>
                                                                                    <a:effectLst/>
                                                                                    <a:latin typeface="Arial" panose="020B0604020202020204" pitchFamily="34" charset="0"/>
                                                                                    <a:ea typeface="Times New Roman" panose="02020603050405020304" pitchFamily="18" charset="0"/>
                                                                                  </a:rPr>
                                                                                  <a:t>Articulación entre programas de formación de recursos humanos y de atención médica</a:t>
                                                                                </a:r>
                                                                                <a:endParaRPr lang="es-MX" sz="1200">
                                                                                  <a:effectLst/>
                                                                                  <a:latin typeface="Times New Roman" panose="02020603050405020304" pitchFamily="18" charset="0"/>
                                                                                  <a:ea typeface="Times New Roman" panose="02020603050405020304" pitchFamily="18" charset="0"/>
                                                                                </a:endParaRPr>
                                                                              </a:p>
                                                                            </p:txBody>
                                                                          </p:sp>
                                                                          <p:sp>
                                                                            <p:nvSpPr>
                                                                              <p:cNvPr id="304" name="116 Elipse"/>
                                                                              <p:cNvSpPr/>
                                                                              <p:nvPr/>
                                                                            </p:nvSpPr>
                                                                            <p:spPr>
                                                                              <a:xfrm>
                                                                                <a:off x="189781" y="4106174"/>
                                                                                <a:ext cx="996710" cy="355162"/>
                                                                              </a:xfrm>
                                                                              <a:prstGeom prst="ellipse">
                                                                                <a:avLst/>
                                                                              </a:prstGeom>
                                                                              <a:pattFill prst="lgGrid">
                                                                                <a:fgClr>
                                                                                  <a:srgbClr val="CCFFCC"/>
                                                                                </a:fgClr>
                                                                                <a:bgClr>
                                                                                  <a:schemeClr val="bg1"/>
                                                                                </a:bgClr>
                                                                              </a:pattFill>
                                                                              <a:ln>
                                                                                <a:solidFill>
                                                                                  <a:schemeClr val="accent1">
                                                                                    <a:lumMod val="75000"/>
                                                                                  </a:schemeClr>
                                                                                </a:solidFill>
                                                                              </a:ln>
                                                                            </p:spPr>
                                                                            <p:style>
                                                                              <a:lnRef idx="2">
                                                                                <a:schemeClr val="accent1">
                                                                                  <a:shade val="50000"/>
                                                                                </a:schemeClr>
                                                                              </a:lnRef>
                                                                              <a:fillRef idx="1">
                                                                                <a:schemeClr val="accent1"/>
                                                                              </a:fillRef>
                                                                              <a:effectRef idx="0">
                                                                                <a:schemeClr val="accent1"/>
                                                                              </a:effectRef>
                                                                              <a:fontRef idx="minor">
                                                                                <a:schemeClr val="lt1"/>
                                                                              </a:fontRef>
                                                                            </p:style>
                                                                            <p:txBody>
                                                                              <a:bodyPr rtlCol="0" anchor="ctr"/>
                                                                              <a:lstStyle/>
                                                                              <a:p>
                                                                                <a:pPr algn="ctr">
                                                                                  <a:spcAft>
                                                                                    <a:spcPts val="0"/>
                                                                                  </a:spcAft>
                                                                                </a:pPr>
                                                                                <a:r>
                                                                                  <a:rPr lang="es-MX" sz="300" b="1" kern="1200">
                                                                                    <a:solidFill>
                                                                                      <a:srgbClr val="000000"/>
                                                                                    </a:solidFill>
                                                                                    <a:effectLst/>
                                                                                    <a:latin typeface="Arial" panose="020B0604020202020204" pitchFamily="34" charset="0"/>
                                                                                    <a:ea typeface="Times New Roman" panose="02020603050405020304" pitchFamily="18" charset="0"/>
                                                                                  </a:rPr>
                                                                                  <a:t>Desconcentración de recursos tecnológicos y personal docente en Institutos nacionales y hospitales grandes</a:t>
                                                                                </a:r>
                                                                                <a:endParaRPr lang="es-MX" sz="1200">
                                                                                  <a:effectLst/>
                                                                                  <a:latin typeface="Times New Roman" panose="02020603050405020304" pitchFamily="18" charset="0"/>
                                                                                  <a:ea typeface="Times New Roman" panose="02020603050405020304" pitchFamily="18" charset="0"/>
                                                                                </a:endParaRPr>
                                                                              </a:p>
                                                                            </p:txBody>
                                                                          </p:sp>
                                                                          <p:sp>
                                                                            <p:nvSpPr>
                                                                              <p:cNvPr id="305" name="117 Elipse"/>
                                                                              <p:cNvSpPr/>
                                                                              <p:nvPr/>
                                                                            </p:nvSpPr>
                                                                            <p:spPr>
                                                                              <a:xfrm>
                                                                                <a:off x="258792" y="621102"/>
                                                                                <a:ext cx="970962" cy="355162"/>
                                                                              </a:xfrm>
                                                                              <a:prstGeom prst="ellipse">
                                                                                <a:avLst/>
                                                                              </a:prstGeom>
                                                                              <a:pattFill prst="lgGrid">
                                                                                <a:fgClr>
                                                                                  <a:srgbClr val="CCFFCC"/>
                                                                                </a:fgClr>
                                                                                <a:bgClr>
                                                                                  <a:sysClr val="window" lastClr="FFFFFF"/>
                                                                                </a:bgClr>
                                                                              </a:pattFill>
                                                                              <a:ln w="25400" cap="flat" cmpd="sng" algn="ctr">
                                                                                <a:solidFill>
                                                                                  <a:srgbClr val="4F81BD">
                                                                                    <a:lumMod val="75000"/>
                                                                                  </a:srgbClr>
                                                                                </a:solidFill>
                                                                                <a:prstDash val="solid"/>
                                                                              </a:ln>
                                                                              <a:effectLst/>
                                                                            </p:spPr>
                                                                            <p:txBody>
                                                                              <a:bodyPr rtlCol="0" anchor="ctr"/>
                                                                              <a:lstStyle/>
                                                                              <a:p>
                                                                                <a:pPr algn="ctr">
                                                                                  <a:spcAft>
                                                                                    <a:spcPts val="0"/>
                                                                                  </a:spcAft>
                                                                                </a:pPr>
                                                                                <a:r>
                                                                                  <a:rPr lang="es-MX" sz="300" b="1" kern="1200" dirty="0">
                                                                                    <a:solidFill>
                                                                                      <a:srgbClr val="000000"/>
                                                                                    </a:solidFill>
                                                                                    <a:effectLst/>
                                                                                    <a:latin typeface="Arial" panose="020B0604020202020204" pitchFamily="34" charset="0"/>
                                                                                    <a:ea typeface="Times New Roman" panose="02020603050405020304" pitchFamily="18" charset="0"/>
                                                                                  </a:rPr>
                                                                                  <a:t>Mejor nivel académico del personal de salud especializado</a:t>
                                                                                </a:r>
                                                                                <a:endParaRPr lang="es-MX" sz="1200" dirty="0">
                                                                                  <a:effectLst/>
                                                                                  <a:latin typeface="Times New Roman" panose="02020603050405020304" pitchFamily="18" charset="0"/>
                                                                                  <a:ea typeface="Times New Roman" panose="02020603050405020304" pitchFamily="18" charset="0"/>
                                                                                </a:endParaRPr>
                                                                              </a:p>
                                                                            </p:txBody>
                                                                          </p:sp>
                                                                          <p:cxnSp>
                                                                            <p:nvCxnSpPr>
                                                                              <p:cNvPr id="306" name="Conector recto 305"/>
                                                                              <p:cNvCxnSpPr/>
                                                                              <p:nvPr/>
                                                                            </p:nvCxnSpPr>
                                                                            <p:spPr>
                                                                              <a:xfrm>
                                                                                <a:off x="0" y="215660"/>
                                                                                <a:ext cx="15857" cy="1469382"/>
                                                                              </a:xfrm>
                                                                              <a:prstGeom prst="line">
                                                                                <a:avLst/>
                                                                              </a:prstGeom>
                                                                            </p:spPr>
                                                                            <p:style>
                                                                              <a:lnRef idx="1">
                                                                                <a:schemeClr val="accent1"/>
                                                                              </a:lnRef>
                                                                              <a:fillRef idx="0">
                                                                                <a:schemeClr val="accent1"/>
                                                                              </a:fillRef>
                                                                              <a:effectRef idx="0">
                                                                                <a:schemeClr val="accent1"/>
                                                                              </a:effectRef>
                                                                              <a:fontRef idx="minor">
                                                                                <a:schemeClr val="tx1"/>
                                                                              </a:fontRef>
                                                                            </p:style>
                                                                          </p:cxnSp>
                                                                          <p:cxnSp>
                                                                            <p:nvCxnSpPr>
                                                                              <p:cNvPr id="307" name="Conector recto 306"/>
                                                                              <p:cNvCxnSpPr/>
                                                                              <p:nvPr/>
                                                                            </p:nvCxnSpPr>
                                                                            <p:spPr>
                                                                              <a:xfrm>
                                                                                <a:off x="0" y="2242868"/>
                                                                                <a:ext cx="5286" cy="2060531"/>
                                                                              </a:xfrm>
                                                                              <a:prstGeom prst="line">
                                                                                <a:avLst/>
                                                                              </a:prstGeom>
                                                                            </p:spPr>
                                                                            <p:style>
                                                                              <a:lnRef idx="1">
                                                                                <a:schemeClr val="accent1"/>
                                                                              </a:lnRef>
                                                                              <a:fillRef idx="0">
                                                                                <a:schemeClr val="accent1"/>
                                                                              </a:fillRef>
                                                                              <a:effectRef idx="0">
                                                                                <a:schemeClr val="accent1"/>
                                                                              </a:effectRef>
                                                                              <a:fontRef idx="minor">
                                                                                <a:schemeClr val="tx1"/>
                                                                              </a:fontRef>
                                                                            </p:style>
                                                                          </p:cxnSp>
                                                                        </p:grpSp>
                                                                        <p:grpSp>
                                                                          <p:nvGrpSpPr>
                                                                            <p:cNvPr id="257" name="Grupo 256"/>
                                                                            <p:cNvGrpSpPr/>
                                                                            <p:nvPr/>
                                                                          </p:nvGrpSpPr>
                                                                          <p:grpSpPr>
                                                                            <a:xfrm>
                                                                              <a:off x="1535502" y="8626"/>
                                                                              <a:ext cx="2592016" cy="3650453"/>
                                                                              <a:chOff x="0" y="0"/>
                                                                              <a:chExt cx="2592016" cy="3650453"/>
                                                                            </a:xfrm>
                                                                          </p:grpSpPr>
                                                                          <p:sp>
                                                                            <p:nvSpPr>
                                                                              <p:cNvPr id="287" name="96 Rectángulo"/>
                                                                              <p:cNvSpPr/>
                                                                              <p:nvPr/>
                                                                            </p:nvSpPr>
                                                                            <p:spPr>
                                                                              <a:xfrm>
                                                                                <a:off x="0" y="0"/>
                                                                                <a:ext cx="996130" cy="398356"/>
                                                                              </a:xfrm>
                                                                              <a:prstGeom prst="rect">
                                                                                <a:avLst/>
                                                                              </a:prstGeom>
                                                                              <a:pattFill prst="lgGrid">
                                                                                <a:fgClr>
                                                                                  <a:srgbClr val="CCFFCC"/>
                                                                                </a:fgClr>
                                                                                <a:bgClr>
                                                                                  <a:schemeClr val="bg1"/>
                                                                                </a:bgClr>
                                                                              </a:pattFill>
                                                                            </p:spPr>
                                                                            <p:style>
                                                                              <a:lnRef idx="2">
                                                                                <a:schemeClr val="accent1">
                                                                                  <a:shade val="50000"/>
                                                                                </a:schemeClr>
                                                                              </a:lnRef>
                                                                              <a:fillRef idx="1">
                                                                                <a:schemeClr val="accent1"/>
                                                                              </a:fillRef>
                                                                              <a:effectRef idx="0">
                                                                                <a:schemeClr val="accent1"/>
                                                                              </a:effectRef>
                                                                              <a:fontRef idx="minor">
                                                                                <a:schemeClr val="lt1"/>
                                                                              </a:fontRef>
                                                                            </p:style>
                                                                            <p:txBody>
                                                                              <a:bodyPr rtlCol="0" anchor="ctr"/>
                                                                              <a:lstStyle/>
                                                                              <a:p>
                                                                                <a:pPr algn="ctr">
                                                                                  <a:spcAft>
                                                                                    <a:spcPts val="0"/>
                                                                                  </a:spcAft>
                                                                                </a:pPr>
                                                                                <a:r>
                                                                                  <a:rPr lang="es-MX" sz="500" b="1" kern="1200">
                                                                                    <a:solidFill>
                                                                                      <a:srgbClr val="000000"/>
                                                                                    </a:solidFill>
                                                                                    <a:effectLst/>
                                                                                    <a:latin typeface="Arial" panose="020B0604020202020204" pitchFamily="34" charset="0"/>
                                                                                    <a:ea typeface="Times New Roman" panose="02020603050405020304" pitchFamily="18" charset="0"/>
                                                                                  </a:rPr>
                                                                                  <a:t>Mayor formación del personal médico especializado para la salud</a:t>
                                                                                </a:r>
                                                                                <a:endParaRPr lang="es-MX" sz="1200">
                                                                                  <a:effectLst/>
                                                                                  <a:latin typeface="Times New Roman" panose="02020603050405020304" pitchFamily="18" charset="0"/>
                                                                                  <a:ea typeface="Times New Roman" panose="02020603050405020304" pitchFamily="18" charset="0"/>
                                                                                </a:endParaRPr>
                                                                              </a:p>
                                                                            </p:txBody>
                                                                          </p:sp>
                                                                          <p:sp>
                                                                            <p:nvSpPr>
                                                                              <p:cNvPr id="288" name="97 Rectángulo"/>
                                                                              <p:cNvSpPr/>
                                                                              <p:nvPr/>
                                                                            </p:nvSpPr>
                                                                            <p:spPr>
                                                                              <a:xfrm>
                                                                                <a:off x="1595886" y="0"/>
                                                                                <a:ext cx="996130" cy="398356"/>
                                                                              </a:xfrm>
                                                                              <a:prstGeom prst="rect">
                                                                                <a:avLst/>
                                                                              </a:prstGeom>
                                                                              <a:pattFill prst="lgGrid">
                                                                                <a:fgClr>
                                                                                  <a:srgbClr val="CCFFCC"/>
                                                                                </a:fgClr>
                                                                                <a:bgClr>
                                                                                  <a:schemeClr val="bg1"/>
                                                                                </a:bgClr>
                                                                              </a:pattFill>
                                                                            </p:spPr>
                                                                            <p:style>
                                                                              <a:lnRef idx="2">
                                                                                <a:schemeClr val="accent1">
                                                                                  <a:shade val="50000"/>
                                                                                </a:schemeClr>
                                                                              </a:lnRef>
                                                                              <a:fillRef idx="1">
                                                                                <a:schemeClr val="accent1"/>
                                                                              </a:fillRef>
                                                                              <a:effectRef idx="0">
                                                                                <a:schemeClr val="accent1"/>
                                                                              </a:effectRef>
                                                                              <a:fontRef idx="minor">
                                                                                <a:schemeClr val="lt1"/>
                                                                              </a:fontRef>
                                                                            </p:style>
                                                                            <p:txBody>
                                                                              <a:bodyPr rtlCol="0" anchor="ctr"/>
                                                                              <a:lstStyle/>
                                                                              <a:p>
                                                                                <a:pPr algn="ctr">
                                                                                  <a:spcAft>
                                                                                    <a:spcPts val="0"/>
                                                                                  </a:spcAft>
                                                                                </a:pPr>
                                                                                <a:r>
                                                                                  <a:rPr lang="es-MX" sz="500" b="1" kern="1200">
                                                                                    <a:solidFill>
                                                                                      <a:srgbClr val="000000"/>
                                                                                    </a:solidFill>
                                                                                    <a:effectLst/>
                                                                                    <a:latin typeface="Arial" panose="020B0604020202020204" pitchFamily="34" charset="0"/>
                                                                                    <a:ea typeface="Times New Roman" panose="02020603050405020304" pitchFamily="18" charset="0"/>
                                                                                  </a:rPr>
                                                                                  <a:t>Mayor formación del personal no médico especializado para la salud</a:t>
                                                                                </a:r>
                                                                                <a:endParaRPr lang="es-MX" sz="1200">
                                                                                  <a:effectLst/>
                                                                                  <a:latin typeface="Times New Roman" panose="02020603050405020304" pitchFamily="18" charset="0"/>
                                                                                  <a:ea typeface="Times New Roman" panose="02020603050405020304" pitchFamily="18" charset="0"/>
                                                                                </a:endParaRPr>
                                                                              </a:p>
                                                                            </p:txBody>
                                                                          </p:sp>
                                                                          <p:sp>
                                                                            <p:nvSpPr>
                                                                              <p:cNvPr id="289" name="101 Elipse"/>
                                                                              <p:cNvSpPr/>
                                                                              <p:nvPr/>
                                                                            </p:nvSpPr>
                                                                            <p:spPr>
                                                                              <a:xfrm>
                                                                                <a:off x="776377" y="508959"/>
                                                                                <a:ext cx="970962" cy="355162"/>
                                                                              </a:xfrm>
                                                                              <a:prstGeom prst="ellipse">
                                                                                <a:avLst/>
                                                                              </a:prstGeom>
                                                                              <a:pattFill prst="lgGrid">
                                                                                <a:fgClr>
                                                                                  <a:srgbClr val="CCFFCC"/>
                                                                                </a:fgClr>
                                                                                <a:bgClr>
                                                                                  <a:schemeClr val="bg1"/>
                                                                                </a:bgClr>
                                                                              </a:pattFill>
                                                                              <a:ln>
                                                                                <a:solidFill>
                                                                                  <a:schemeClr val="accent1">
                                                                                    <a:lumMod val="75000"/>
                                                                                  </a:schemeClr>
                                                                                </a:solidFill>
                                                                              </a:ln>
                                                                            </p:spPr>
                                                                            <p:style>
                                                                              <a:lnRef idx="2">
                                                                                <a:schemeClr val="accent1">
                                                                                  <a:shade val="50000"/>
                                                                                </a:schemeClr>
                                                                              </a:lnRef>
                                                                              <a:fillRef idx="1">
                                                                                <a:schemeClr val="accent1"/>
                                                                              </a:fillRef>
                                                                              <a:effectRef idx="0">
                                                                                <a:schemeClr val="accent1"/>
                                                                              </a:effectRef>
                                                                              <a:fontRef idx="minor">
                                                                                <a:schemeClr val="lt1"/>
                                                                              </a:fontRef>
                                                                            </p:style>
                                                                            <p:txBody>
                                                                              <a:bodyPr rtlCol="0" anchor="ctr"/>
                                                                              <a:lstStyle/>
                                                                              <a:p>
                                                                                <a:pPr algn="ctr">
                                                                                  <a:spcAft>
                                                                                    <a:spcPts val="0"/>
                                                                                  </a:spcAft>
                                                                                </a:pPr>
                                                                                <a:r>
                                                                                  <a:rPr lang="es-MX" sz="300" b="1" kern="1200">
                                                                                    <a:solidFill>
                                                                                      <a:srgbClr val="000000"/>
                                                                                    </a:solidFill>
                                                                                    <a:effectLst/>
                                                                                    <a:latin typeface="Arial" panose="020B0604020202020204" pitchFamily="34" charset="0"/>
                                                                                    <a:ea typeface="Times New Roman" panose="02020603050405020304" pitchFamily="18" charset="0"/>
                                                                                  </a:rPr>
                                                                                  <a:t>Mejor nivel académico de especialistas en formación</a:t>
                                                                                </a:r>
                                                                                <a:endParaRPr lang="es-MX" sz="1200">
                                                                                  <a:effectLst/>
                                                                                  <a:latin typeface="Times New Roman" panose="02020603050405020304" pitchFamily="18" charset="0"/>
                                                                                  <a:ea typeface="Times New Roman" panose="02020603050405020304" pitchFamily="18" charset="0"/>
                                                                                </a:endParaRPr>
                                                                              </a:p>
                                                                            </p:txBody>
                                                                          </p:sp>
                                                                          <p:sp>
                                                                            <p:nvSpPr>
                                                                              <p:cNvPr id="290" name="102 Elipse"/>
                                                                              <p:cNvSpPr/>
                                                                              <p:nvPr/>
                                                                            </p:nvSpPr>
                                                                            <p:spPr>
                                                                              <a:xfrm>
                                                                                <a:off x="759124" y="966159"/>
                                                                                <a:ext cx="972451" cy="355162"/>
                                                                              </a:xfrm>
                                                                              <a:prstGeom prst="ellipse">
                                                                                <a:avLst/>
                                                                              </a:prstGeom>
                                                                              <a:pattFill prst="lgGrid">
                                                                                <a:fgClr>
                                                                                  <a:srgbClr val="CCFFCC"/>
                                                                                </a:fgClr>
                                                                                <a:bgClr>
                                                                                  <a:schemeClr val="bg1"/>
                                                                                </a:bgClr>
                                                                              </a:pattFill>
                                                                              <a:ln>
                                                                                <a:solidFill>
                                                                                  <a:schemeClr val="accent1">
                                                                                    <a:lumMod val="75000"/>
                                                                                  </a:schemeClr>
                                                                                </a:solidFill>
                                                                              </a:ln>
                                                                            </p:spPr>
                                                                            <p:style>
                                                                              <a:lnRef idx="2">
                                                                                <a:schemeClr val="accent1">
                                                                                  <a:shade val="50000"/>
                                                                                </a:schemeClr>
                                                                              </a:lnRef>
                                                                              <a:fillRef idx="1">
                                                                                <a:schemeClr val="accent1"/>
                                                                              </a:fillRef>
                                                                              <a:effectRef idx="0">
                                                                                <a:schemeClr val="accent1"/>
                                                                              </a:effectRef>
                                                                              <a:fontRef idx="minor">
                                                                                <a:schemeClr val="lt1"/>
                                                                              </a:fontRef>
                                                                            </p:style>
                                                                            <p:txBody>
                                                                              <a:bodyPr rtlCol="0" anchor="ctr"/>
                                                                              <a:lstStyle/>
                                                                              <a:p>
                                                                                <a:pPr algn="ctr">
                                                                                  <a:spcAft>
                                                                                    <a:spcPts val="0"/>
                                                                                  </a:spcAft>
                                                                                </a:pPr>
                                                                                <a:r>
                                                                                  <a:rPr lang="es-MX" sz="300" b="1" kern="1200">
                                                                                    <a:solidFill>
                                                                                      <a:srgbClr val="000000"/>
                                                                                    </a:solidFill>
                                                                                    <a:effectLst/>
                                                                                    <a:latin typeface="Arial" panose="020B0604020202020204" pitchFamily="34" charset="0"/>
                                                                                    <a:ea typeface="Times New Roman" panose="02020603050405020304" pitchFamily="18" charset="0"/>
                                                                                  </a:rPr>
                                                                                  <a:t>Satisfacción académica del especialista en formación con la plantilla docente</a:t>
                                                                                </a:r>
                                                                                <a:endParaRPr lang="es-MX" sz="1200">
                                                                                  <a:effectLst/>
                                                                                  <a:latin typeface="Times New Roman" panose="02020603050405020304" pitchFamily="18" charset="0"/>
                                                                                  <a:ea typeface="Times New Roman" panose="02020603050405020304" pitchFamily="18" charset="0"/>
                                                                                </a:endParaRPr>
                                                                              </a:p>
                                                                            </p:txBody>
                                                                          </p:sp>
                                                                          <p:sp>
                                                                            <p:nvSpPr>
                                                                              <p:cNvPr id="291" name="103 Elipse"/>
                                                                              <p:cNvSpPr/>
                                                                              <p:nvPr/>
                                                                            </p:nvSpPr>
                                                                            <p:spPr>
                                                                              <a:xfrm>
                                                                                <a:off x="767751" y="1880559"/>
                                                                                <a:ext cx="972451" cy="355162"/>
                                                                              </a:xfrm>
                                                                              <a:prstGeom prst="ellipse">
                                                                                <a:avLst/>
                                                                              </a:prstGeom>
                                                                              <a:pattFill prst="lgGrid">
                                                                                <a:fgClr>
                                                                                  <a:srgbClr val="CCFFCC"/>
                                                                                </a:fgClr>
                                                                                <a:bgClr>
                                                                                  <a:schemeClr val="bg1"/>
                                                                                </a:bgClr>
                                                                              </a:pattFill>
                                                                              <a:ln>
                                                                                <a:solidFill>
                                                                                  <a:schemeClr val="accent1">
                                                                                    <a:lumMod val="75000"/>
                                                                                  </a:schemeClr>
                                                                                </a:solidFill>
                                                                              </a:ln>
                                                                            </p:spPr>
                                                                            <p:style>
                                                                              <a:lnRef idx="2">
                                                                                <a:schemeClr val="accent1">
                                                                                  <a:shade val="50000"/>
                                                                                </a:schemeClr>
                                                                              </a:lnRef>
                                                                              <a:fillRef idx="1">
                                                                                <a:schemeClr val="accent1"/>
                                                                              </a:fillRef>
                                                                              <a:effectRef idx="0">
                                                                                <a:schemeClr val="accent1"/>
                                                                              </a:effectRef>
                                                                              <a:fontRef idx="minor">
                                                                                <a:schemeClr val="lt1"/>
                                                                              </a:fontRef>
                                                                            </p:style>
                                                                            <p:txBody>
                                                                              <a:bodyPr rtlCol="0" anchor="ctr"/>
                                                                              <a:lstStyle/>
                                                                              <a:p>
                                                                                <a:pPr algn="ctr">
                                                                                  <a:spcAft>
                                                                                    <a:spcPts val="0"/>
                                                                                  </a:spcAft>
                                                                                </a:pPr>
                                                                                <a:r>
                                                                                  <a:rPr lang="es-MX" sz="300" b="1" kern="1200">
                                                                                    <a:solidFill>
                                                                                      <a:srgbClr val="000000"/>
                                                                                    </a:solidFill>
                                                                                    <a:effectLst/>
                                                                                    <a:latin typeface="Arial" panose="020B0604020202020204" pitchFamily="34" charset="0"/>
                                                                                    <a:ea typeface="Times New Roman" panose="02020603050405020304" pitchFamily="18" charset="0"/>
                                                                                  </a:rPr>
                                                                                  <a:t>Disponibilidad de profesores</a:t>
                                                                                </a:r>
                                                                                <a:endParaRPr lang="es-MX" sz="1200">
                                                                                  <a:effectLst/>
                                                                                  <a:latin typeface="Times New Roman" panose="02020603050405020304" pitchFamily="18" charset="0"/>
                                                                                  <a:ea typeface="Times New Roman" panose="02020603050405020304" pitchFamily="18" charset="0"/>
                                                                                </a:endParaRPr>
                                                                              </a:p>
                                                                            </p:txBody>
                                                                          </p:sp>
                                                                          <p:sp>
                                                                            <p:nvSpPr>
                                                                              <p:cNvPr id="292" name="104 Elipse"/>
                                                                              <p:cNvSpPr/>
                                                                              <p:nvPr/>
                                                                            </p:nvSpPr>
                                                                            <p:spPr>
                                                                              <a:xfrm>
                                                                                <a:off x="733245" y="2320506"/>
                                                                                <a:ext cx="972185" cy="342087"/>
                                                                              </a:xfrm>
                                                                              <a:prstGeom prst="ellipse">
                                                                                <a:avLst/>
                                                                              </a:prstGeom>
                                                                              <a:pattFill prst="lgGrid">
                                                                                <a:fgClr>
                                                                                  <a:srgbClr val="CCFFCC"/>
                                                                                </a:fgClr>
                                                                                <a:bgClr>
                                                                                  <a:schemeClr val="bg1"/>
                                                                                </a:bgClr>
                                                                              </a:pattFill>
                                                                              <a:ln>
                                                                                <a:solidFill>
                                                                                  <a:schemeClr val="accent1">
                                                                                    <a:lumMod val="75000"/>
                                                                                  </a:schemeClr>
                                                                                </a:solidFill>
                                                                              </a:ln>
                                                                            </p:spPr>
                                                                            <p:style>
                                                                              <a:lnRef idx="2">
                                                                                <a:schemeClr val="accent1">
                                                                                  <a:shade val="50000"/>
                                                                                </a:schemeClr>
                                                                              </a:lnRef>
                                                                              <a:fillRef idx="1">
                                                                                <a:schemeClr val="accent1"/>
                                                                              </a:fillRef>
                                                                              <a:effectRef idx="0">
                                                                                <a:schemeClr val="accent1"/>
                                                                              </a:effectRef>
                                                                              <a:fontRef idx="minor">
                                                                                <a:schemeClr val="lt1"/>
                                                                              </a:fontRef>
                                                                            </p:style>
                                                                            <p:txBody>
                                                                              <a:bodyPr rtlCol="0" anchor="ctr">
                                                                                <a:noAutofit/>
                                                                              </a:bodyPr>
                                                                              <a:lstStyle/>
                                                                              <a:p>
                                                                                <a:pPr algn="ctr">
                                                                                  <a:spcAft>
                                                                                    <a:spcPts val="0"/>
                                                                                  </a:spcAft>
                                                                                </a:pPr>
                                                                                <a:r>
                                                                                  <a:rPr lang="es-MX" sz="300" b="1" kern="1200">
                                                                                    <a:solidFill>
                                                                                      <a:srgbClr val="000000"/>
                                                                                    </a:solidFill>
                                                                                    <a:effectLst/>
                                                                                    <a:latin typeface="Arial" panose="020B0604020202020204" pitchFamily="34" charset="0"/>
                                                                                    <a:ea typeface="Times New Roman" panose="02020603050405020304" pitchFamily="18" charset="0"/>
                                                                                  </a:rPr>
                                                                                  <a:t>Disponibilidad de equipamiento y recursos tecnológicos en  operación</a:t>
                                                                                </a:r>
                                                                                <a:endParaRPr lang="es-MX" sz="1200">
                                                                                  <a:effectLst/>
                                                                                  <a:latin typeface="Times New Roman" panose="02020603050405020304" pitchFamily="18" charset="0"/>
                                                                                  <a:ea typeface="Times New Roman" panose="02020603050405020304" pitchFamily="18" charset="0"/>
                                                                                </a:endParaRPr>
                                                                              </a:p>
                                                                            </p:txBody>
                                                                          </p:sp>
                                                                          <p:sp>
                                                                            <p:nvSpPr>
                                                                              <p:cNvPr id="293" name="105 Elipse"/>
                                                                              <p:cNvSpPr/>
                                                                              <p:nvPr/>
                                                                            </p:nvSpPr>
                                                                            <p:spPr>
                                                                              <a:xfrm>
                                                                                <a:off x="750498" y="2743200"/>
                                                                                <a:ext cx="972451" cy="355162"/>
                                                                              </a:xfrm>
                                                                              <a:prstGeom prst="ellipse">
                                                                                <a:avLst/>
                                                                              </a:prstGeom>
                                                                              <a:pattFill prst="lgGrid">
                                                                                <a:fgClr>
                                                                                  <a:srgbClr val="CCFFCC"/>
                                                                                </a:fgClr>
                                                                                <a:bgClr>
                                                                                  <a:schemeClr val="bg1"/>
                                                                                </a:bgClr>
                                                                              </a:pattFill>
                                                                              <a:ln>
                                                                                <a:solidFill>
                                                                                  <a:schemeClr val="accent1">
                                                                                    <a:lumMod val="75000"/>
                                                                                  </a:schemeClr>
                                                                                </a:solidFill>
                                                                              </a:ln>
                                                                            </p:spPr>
                                                                            <p:style>
                                                                              <a:lnRef idx="2">
                                                                                <a:schemeClr val="accent1">
                                                                                  <a:shade val="50000"/>
                                                                                </a:schemeClr>
                                                                              </a:lnRef>
                                                                              <a:fillRef idx="1">
                                                                                <a:schemeClr val="accent1"/>
                                                                              </a:fillRef>
                                                                              <a:effectRef idx="0">
                                                                                <a:schemeClr val="accent1"/>
                                                                              </a:effectRef>
                                                                              <a:fontRef idx="minor">
                                                                                <a:schemeClr val="lt1"/>
                                                                              </a:fontRef>
                                                                            </p:style>
                                                                            <p:txBody>
                                                                              <a:bodyPr rtlCol="0" anchor="ctr"/>
                                                                              <a:lstStyle/>
                                                                              <a:p>
                                                                                <a:pPr algn="ctr">
                                                                                  <a:spcAft>
                                                                                    <a:spcPts val="0"/>
                                                                                  </a:spcAft>
                                                                                </a:pPr>
                                                                                <a:r>
                                                                                  <a:rPr lang="es-MX" sz="300" b="1" kern="1200">
                                                                                    <a:solidFill>
                                                                                      <a:srgbClr val="000000"/>
                                                                                    </a:solidFill>
                                                                                    <a:effectLst/>
                                                                                    <a:latin typeface="Arial" panose="020B0604020202020204" pitchFamily="34" charset="0"/>
                                                                                    <a:ea typeface="Times New Roman" panose="02020603050405020304" pitchFamily="18" charset="0"/>
                                                                                  </a:rPr>
                                                                                  <a:t>Acreditación de los campos clínicos</a:t>
                                                                                </a:r>
                                                                                <a:endParaRPr lang="es-MX" sz="1200">
                                                                                  <a:effectLst/>
                                                                                  <a:latin typeface="Times New Roman" panose="02020603050405020304" pitchFamily="18" charset="0"/>
                                                                                  <a:ea typeface="Times New Roman" panose="02020603050405020304" pitchFamily="18" charset="0"/>
                                                                                </a:endParaRPr>
                                                                              </a:p>
                                                                            </p:txBody>
                                                                          </p:sp>
                                                                          <p:sp>
                                                                            <p:nvSpPr>
                                                                              <p:cNvPr id="294" name="108 Elipse"/>
                                                                              <p:cNvSpPr/>
                                                                              <p:nvPr/>
                                                                            </p:nvSpPr>
                                                                            <p:spPr>
                                                                              <a:xfrm>
                                                                                <a:off x="733245" y="1423359"/>
                                                                                <a:ext cx="972451" cy="355162"/>
                                                                              </a:xfrm>
                                                                              <a:prstGeom prst="ellipse">
                                                                                <a:avLst/>
                                                                              </a:prstGeom>
                                                                              <a:pattFill prst="lgGrid">
                                                                                <a:fgClr>
                                                                                  <a:srgbClr val="CCFFCC"/>
                                                                                </a:fgClr>
                                                                                <a:bgClr>
                                                                                  <a:schemeClr val="bg1"/>
                                                                                </a:bgClr>
                                                                              </a:pattFill>
                                                                              <a:ln>
                                                                                <a:solidFill>
                                                                                  <a:schemeClr val="accent1">
                                                                                    <a:lumMod val="75000"/>
                                                                                  </a:schemeClr>
                                                                                </a:solidFill>
                                                                                <a:prstDash val="sysDash"/>
                                                                              </a:ln>
                                                                            </p:spPr>
                                                                            <p:style>
                                                                              <a:lnRef idx="2">
                                                                                <a:schemeClr val="accent1">
                                                                                  <a:shade val="50000"/>
                                                                                </a:schemeClr>
                                                                              </a:lnRef>
                                                                              <a:fillRef idx="1">
                                                                                <a:schemeClr val="accent1"/>
                                                                              </a:fillRef>
                                                                              <a:effectRef idx="0">
                                                                                <a:schemeClr val="accent1"/>
                                                                              </a:effectRef>
                                                                              <a:fontRef idx="minor">
                                                                                <a:schemeClr val="lt1"/>
                                                                              </a:fontRef>
                                                                            </p:style>
                                                                            <p:txBody>
                                                                              <a:bodyPr rtlCol="0" anchor="ctr"/>
                                                                              <a:lstStyle/>
                                                                              <a:p>
                                                                                <a:pPr algn="ctr">
                                                                                  <a:spcAft>
                                                                                    <a:spcPts val="0"/>
                                                                                  </a:spcAft>
                                                                                </a:pPr>
                                                                                <a:r>
                                                                                  <a:rPr lang="es-MX" sz="300" b="1" kern="1200">
                                                                                    <a:solidFill>
                                                                                      <a:srgbClr val="000000"/>
                                                                                    </a:solidFill>
                                                                                    <a:effectLst/>
                                                                                    <a:latin typeface="Arial" panose="020B0604020202020204" pitchFamily="34" charset="0"/>
                                                                                    <a:ea typeface="Times New Roman" panose="02020603050405020304" pitchFamily="18" charset="0"/>
                                                                                  </a:rPr>
                                                                                  <a:t>Mejor profesionalización del personal docente</a:t>
                                                                                </a:r>
                                                                                <a:endParaRPr lang="es-MX" sz="1200">
                                                                                  <a:effectLst/>
                                                                                  <a:latin typeface="Times New Roman" panose="02020603050405020304" pitchFamily="18" charset="0"/>
                                                                                  <a:ea typeface="Times New Roman" panose="02020603050405020304" pitchFamily="18" charset="0"/>
                                                                                </a:endParaRPr>
                                                                              </a:p>
                                                                            </p:txBody>
                                                                          </p:sp>
                                                                          <p:sp>
                                                                            <p:nvSpPr>
                                                                              <p:cNvPr id="295" name="121 Elipse"/>
                                                                              <p:cNvSpPr/>
                                                                              <p:nvPr/>
                                                                            </p:nvSpPr>
                                                                            <p:spPr>
                                                                              <a:xfrm>
                                                                                <a:off x="715992" y="3295291"/>
                                                                                <a:ext cx="970962" cy="355162"/>
                                                                              </a:xfrm>
                                                                              <a:prstGeom prst="ellipse">
                                                                                <a:avLst/>
                                                                              </a:prstGeom>
                                                                              <a:pattFill prst="lgGrid">
                                                                                <a:fgClr>
                                                                                  <a:srgbClr val="CCFFCC"/>
                                                                                </a:fgClr>
                                                                                <a:bgClr>
                                                                                  <a:schemeClr val="bg1"/>
                                                                                </a:bgClr>
                                                                              </a:pattFill>
                                                                              <a:ln>
                                                                                <a:solidFill>
                                                                                  <a:schemeClr val="accent1">
                                                                                    <a:lumMod val="75000"/>
                                                                                  </a:schemeClr>
                                                                                </a:solidFill>
                                                                              </a:ln>
                                                                            </p:spPr>
                                                                            <p:style>
                                                                              <a:lnRef idx="2">
                                                                                <a:schemeClr val="accent1">
                                                                                  <a:shade val="50000"/>
                                                                                </a:schemeClr>
                                                                              </a:lnRef>
                                                                              <a:fillRef idx="1">
                                                                                <a:schemeClr val="accent1"/>
                                                                              </a:fillRef>
                                                                              <a:effectRef idx="0">
                                                                                <a:schemeClr val="accent1"/>
                                                                              </a:effectRef>
                                                                              <a:fontRef idx="minor">
                                                                                <a:schemeClr val="lt1"/>
                                                                              </a:fontRef>
                                                                            </p:style>
                                                                            <p:txBody>
                                                                              <a:bodyPr rtlCol="0" anchor="ctr"/>
                                                                              <a:lstStyle/>
                                                                              <a:p>
                                                                                <a:pPr algn="ctr">
                                                                                  <a:spcAft>
                                                                                    <a:spcPts val="0"/>
                                                                                  </a:spcAft>
                                                                                </a:pPr>
                                                                                <a:r>
                                                                                  <a:rPr lang="es-MX" sz="300" b="1" kern="1200">
                                                                                    <a:solidFill>
                                                                                      <a:srgbClr val="000000"/>
                                                                                    </a:solidFill>
                                                                                    <a:effectLst/>
                                                                                    <a:latin typeface="Arial" panose="020B0604020202020204" pitchFamily="34" charset="0"/>
                                                                                    <a:ea typeface="Times New Roman" panose="02020603050405020304" pitchFamily="18" charset="0"/>
                                                                                  </a:rPr>
                                                                                  <a:t>Balance en la  carga asistencial del personal en formación</a:t>
                                                                                </a:r>
                                                                                <a:endParaRPr lang="es-MX" sz="1200">
                                                                                  <a:effectLst/>
                                                                                  <a:latin typeface="Times New Roman" panose="02020603050405020304" pitchFamily="18" charset="0"/>
                                                                                  <a:ea typeface="Times New Roman" panose="02020603050405020304" pitchFamily="18" charset="0"/>
                                                                                </a:endParaRPr>
                                                                              </a:p>
                                                                            </p:txBody>
                                                                          </p:sp>
                                                                          <p:cxnSp>
                                                                            <p:nvCxnSpPr>
                                                                              <p:cNvPr id="296" name="Conector recto 295"/>
                                                                              <p:cNvCxnSpPr/>
                                                                              <p:nvPr/>
                                                                            </p:nvCxnSpPr>
                                                                            <p:spPr>
                                                                              <a:xfrm>
                                                                                <a:off x="500332" y="422695"/>
                                                                                <a:ext cx="0" cy="3097332"/>
                                                                              </a:xfrm>
                                                                              <a:prstGeom prst="line">
                                                                                <a:avLst/>
                                                                              </a:prstGeom>
                                                                            </p:spPr>
                                                                            <p:style>
                                                                              <a:lnRef idx="1">
                                                                                <a:schemeClr val="accent1"/>
                                                                              </a:lnRef>
                                                                              <a:fillRef idx="0">
                                                                                <a:schemeClr val="accent1"/>
                                                                              </a:fillRef>
                                                                              <a:effectRef idx="0">
                                                                                <a:schemeClr val="accent1"/>
                                                                              </a:effectRef>
                                                                              <a:fontRef idx="minor">
                                                                                <a:schemeClr val="tx1"/>
                                                                              </a:fontRef>
                                                                            </p:style>
                                                                          </p:cxnSp>
                                                                        </p:grpSp>
                                                                        <p:grpSp>
                                                                          <p:nvGrpSpPr>
                                                                            <p:cNvPr id="258" name="Grupo 257"/>
                                                                            <p:cNvGrpSpPr/>
                                                                            <p:nvPr/>
                                                                          </p:nvGrpSpPr>
                                                                          <p:grpSpPr>
                                                                            <a:xfrm>
                                                                              <a:off x="4235570" y="17253"/>
                                                                              <a:ext cx="1160031" cy="1700883"/>
                                                                              <a:chOff x="0" y="0"/>
                                                                              <a:chExt cx="1160031" cy="1700883"/>
                                                                            </a:xfrm>
                                                                          </p:grpSpPr>
                                                                          <p:sp>
                                                                            <p:nvSpPr>
                                                                              <p:cNvPr id="282" name="99 Rectángulo"/>
                                                                              <p:cNvSpPr/>
                                                                              <p:nvPr/>
                                                                            </p:nvSpPr>
                                                                            <p:spPr>
                                                                              <a:xfrm>
                                                                                <a:off x="163901" y="0"/>
                                                                                <a:ext cx="996130" cy="398356"/>
                                                                              </a:xfrm>
                                                                              <a:prstGeom prst="rect">
                                                                                <a:avLst/>
                                                                              </a:prstGeom>
                                                                              <a:pattFill prst="lgGrid">
                                                                                <a:fgClr>
                                                                                  <a:srgbClr val="CCFFCC"/>
                                                                                </a:fgClr>
                                                                                <a:bgClr>
                                                                                  <a:schemeClr val="bg1"/>
                                                                                </a:bgClr>
                                                                              </a:pattFill>
                                                                            </p:spPr>
                                                                            <p:style>
                                                                              <a:lnRef idx="2">
                                                                                <a:schemeClr val="accent1">
                                                                                  <a:shade val="50000"/>
                                                                                </a:schemeClr>
                                                                              </a:lnRef>
                                                                              <a:fillRef idx="1">
                                                                                <a:schemeClr val="accent1"/>
                                                                              </a:fillRef>
                                                                              <a:effectRef idx="0">
                                                                                <a:schemeClr val="accent1"/>
                                                                              </a:effectRef>
                                                                              <a:fontRef idx="minor">
                                                                                <a:schemeClr val="lt1"/>
                                                                              </a:fontRef>
                                                                            </p:style>
                                                                            <p:txBody>
                                                                              <a:bodyPr rtlCol="0" anchor="ctr"/>
                                                                              <a:lstStyle/>
                                                                              <a:p>
                                                                                <a:pPr algn="ctr">
                                                                                  <a:spcAft>
                                                                                    <a:spcPts val="0"/>
                                                                                  </a:spcAft>
                                                                                </a:pPr>
                                                                                <a:r>
                                                                                  <a:rPr lang="es-MX" sz="500" b="1" kern="1200">
                                                                                    <a:solidFill>
                                                                                      <a:srgbClr val="000000"/>
                                                                                    </a:solidFill>
                                                                                    <a:effectLst/>
                                                                                    <a:latin typeface="Arial" panose="020B0604020202020204" pitchFamily="34" charset="0"/>
                                                                                    <a:ea typeface="Times New Roman" panose="02020603050405020304" pitchFamily="18" charset="0"/>
                                                                                  </a:rPr>
                                                                                  <a:t>Adecuada distribución de médicos especialistas</a:t>
                                                                                </a:r>
                                                                                <a:endParaRPr lang="es-MX" sz="1200">
                                                                                  <a:effectLst/>
                                                                                  <a:latin typeface="Times New Roman" panose="02020603050405020304" pitchFamily="18" charset="0"/>
                                                                                  <a:ea typeface="Times New Roman" panose="02020603050405020304" pitchFamily="18" charset="0"/>
                                                                                </a:endParaRPr>
                                                                              </a:p>
                                                                            </p:txBody>
                                                                          </p:sp>
                                                                          <p:sp>
                                                                            <p:nvSpPr>
                                                                              <p:cNvPr id="283" name="122 Elipse"/>
                                                                              <p:cNvSpPr/>
                                                                              <p:nvPr/>
                                                                            </p:nvSpPr>
                                                                            <p:spPr>
                                                                              <a:xfrm>
                                                                                <a:off x="163901" y="483079"/>
                                                                                <a:ext cx="970962" cy="355162"/>
                                                                              </a:xfrm>
                                                                              <a:prstGeom prst="ellipse">
                                                                                <a:avLst/>
                                                                              </a:prstGeom>
                                                                              <a:pattFill prst="lgGrid">
                                                                                <a:fgClr>
                                                                                  <a:srgbClr val="CCFFCC"/>
                                                                                </a:fgClr>
                                                                                <a:bgClr>
                                                                                  <a:schemeClr val="bg1"/>
                                                                                </a:bgClr>
                                                                              </a:pattFill>
                                                                              <a:ln>
                                                                                <a:solidFill>
                                                                                  <a:schemeClr val="accent1">
                                                                                    <a:lumMod val="75000"/>
                                                                                  </a:schemeClr>
                                                                                </a:solidFill>
                                                                              </a:ln>
                                                                            </p:spPr>
                                                                            <p:style>
                                                                              <a:lnRef idx="2">
                                                                                <a:schemeClr val="accent1">
                                                                                  <a:shade val="50000"/>
                                                                                </a:schemeClr>
                                                                              </a:lnRef>
                                                                              <a:fillRef idx="1">
                                                                                <a:schemeClr val="accent1"/>
                                                                              </a:fillRef>
                                                                              <a:effectRef idx="0">
                                                                                <a:schemeClr val="accent1"/>
                                                                              </a:effectRef>
                                                                              <a:fontRef idx="minor">
                                                                                <a:schemeClr val="lt1"/>
                                                                              </a:fontRef>
                                                                            </p:style>
                                                                            <p:txBody>
                                                                              <a:bodyPr rtlCol="0" anchor="ctr"/>
                                                                              <a:lstStyle/>
                                                                              <a:p>
                                                                                <a:pPr algn="ctr">
                                                                                  <a:spcAft>
                                                                                    <a:spcPts val="0"/>
                                                                                  </a:spcAft>
                                                                                </a:pPr>
                                                                                <a:r>
                                                                                  <a:rPr lang="es-MX" sz="300" b="1" kern="1200">
                                                                                    <a:solidFill>
                                                                                      <a:srgbClr val="000000"/>
                                                                                    </a:solidFill>
                                                                                    <a:effectLst/>
                                                                                    <a:latin typeface="Arial" panose="020B0604020202020204" pitchFamily="34" charset="0"/>
                                                                                    <a:ea typeface="Times New Roman" panose="02020603050405020304" pitchFamily="18" charset="0"/>
                                                                                  </a:rPr>
                                                                                  <a:t>Baja permanencia de los recursos formados en los lugares de la especialización </a:t>
                                                                                </a:r>
                                                                                <a:endParaRPr lang="es-MX" sz="1200">
                                                                                  <a:effectLst/>
                                                                                  <a:latin typeface="Times New Roman" panose="02020603050405020304" pitchFamily="18" charset="0"/>
                                                                                  <a:ea typeface="Times New Roman" panose="02020603050405020304" pitchFamily="18" charset="0"/>
                                                                                </a:endParaRPr>
                                                                              </a:p>
                                                                            </p:txBody>
                                                                          </p:sp>
                                                                          <p:sp>
                                                                            <p:nvSpPr>
                                                                              <p:cNvPr id="284" name="123 Elipse"/>
                                                                              <p:cNvSpPr/>
                                                                              <p:nvPr/>
                                                                            </p:nvSpPr>
                                                                            <p:spPr>
                                                                              <a:xfrm>
                                                                                <a:off x="163901" y="940279"/>
                                                                                <a:ext cx="970962" cy="355162"/>
                                                                              </a:xfrm>
                                                                              <a:prstGeom prst="ellipse">
                                                                                <a:avLst/>
                                                                              </a:prstGeom>
                                                                              <a:pattFill prst="lgGrid">
                                                                                <a:fgClr>
                                                                                  <a:srgbClr val="CCFFCC"/>
                                                                                </a:fgClr>
                                                                                <a:bgClr>
                                                                                  <a:schemeClr val="bg1"/>
                                                                                </a:bgClr>
                                                                              </a:pattFill>
                                                                              <a:ln>
                                                                                <a:solidFill>
                                                                                  <a:schemeClr val="accent1">
                                                                                    <a:lumMod val="75000"/>
                                                                                  </a:schemeClr>
                                                                                </a:solidFill>
                                                                              </a:ln>
                                                                            </p:spPr>
                                                                            <p:style>
                                                                              <a:lnRef idx="2">
                                                                                <a:schemeClr val="accent1">
                                                                                  <a:shade val="50000"/>
                                                                                </a:schemeClr>
                                                                              </a:lnRef>
                                                                              <a:fillRef idx="1">
                                                                                <a:schemeClr val="accent1"/>
                                                                              </a:fillRef>
                                                                              <a:effectRef idx="0">
                                                                                <a:schemeClr val="accent1"/>
                                                                              </a:effectRef>
                                                                              <a:fontRef idx="minor">
                                                                                <a:schemeClr val="lt1"/>
                                                                              </a:fontRef>
                                                                            </p:style>
                                                                            <p:txBody>
                                                                              <a:bodyPr rtlCol="0" anchor="ctr"/>
                                                                              <a:lstStyle/>
                                                                              <a:p>
                                                                                <a:pPr algn="ctr">
                                                                                  <a:spcAft>
                                                                                    <a:spcPts val="0"/>
                                                                                  </a:spcAft>
                                                                                </a:pPr>
                                                                                <a:r>
                                                                                  <a:rPr lang="es-MX" sz="300" b="1" kern="1200">
                                                                                    <a:solidFill>
                                                                                      <a:srgbClr val="000000"/>
                                                                                    </a:solidFill>
                                                                                    <a:effectLst/>
                                                                                    <a:latin typeface="Arial" panose="020B0604020202020204" pitchFamily="34" charset="0"/>
                                                                                    <a:ea typeface="Times New Roman" panose="02020603050405020304" pitchFamily="18" charset="0"/>
                                                                                  </a:rPr>
                                                                                  <a:t>Mejores ofertas de mercado laboral en lugares de formación</a:t>
                                                                                </a:r>
                                                                                <a:endParaRPr lang="es-MX" sz="1200">
                                                                                  <a:effectLst/>
                                                                                  <a:latin typeface="Times New Roman" panose="02020603050405020304" pitchFamily="18" charset="0"/>
                                                                                  <a:ea typeface="Times New Roman" panose="02020603050405020304" pitchFamily="18" charset="0"/>
                                                                                </a:endParaRPr>
                                                                              </a:p>
                                                                            </p:txBody>
                                                                          </p:sp>
                                                                          <p:sp>
                                                                            <p:nvSpPr>
                                                                              <p:cNvPr id="285" name="124 Elipse"/>
                                                                              <p:cNvSpPr/>
                                                                              <p:nvPr/>
                                                                            </p:nvSpPr>
                                                                            <p:spPr>
                                                                              <a:xfrm>
                                                                                <a:off x="138022" y="1345721"/>
                                                                                <a:ext cx="970962" cy="355162"/>
                                                                              </a:xfrm>
                                                                              <a:prstGeom prst="ellipse">
                                                                                <a:avLst/>
                                                                              </a:prstGeom>
                                                                              <a:pattFill prst="lgGrid">
                                                                                <a:fgClr>
                                                                                  <a:srgbClr val="CCFFCC"/>
                                                                                </a:fgClr>
                                                                                <a:bgClr>
                                                                                  <a:schemeClr val="bg1"/>
                                                                                </a:bgClr>
                                                                              </a:pattFill>
                                                                              <a:ln>
                                                                                <a:solidFill>
                                                                                  <a:schemeClr val="accent1">
                                                                                    <a:lumMod val="75000"/>
                                                                                  </a:schemeClr>
                                                                                </a:solidFill>
                                                                              </a:ln>
                                                                            </p:spPr>
                                                                            <p:style>
                                                                              <a:lnRef idx="2">
                                                                                <a:schemeClr val="accent1">
                                                                                  <a:shade val="50000"/>
                                                                                </a:schemeClr>
                                                                              </a:lnRef>
                                                                              <a:fillRef idx="1">
                                                                                <a:schemeClr val="accent1"/>
                                                                              </a:fillRef>
                                                                              <a:effectRef idx="0">
                                                                                <a:schemeClr val="accent1"/>
                                                                              </a:effectRef>
                                                                              <a:fontRef idx="minor">
                                                                                <a:schemeClr val="lt1"/>
                                                                              </a:fontRef>
                                                                            </p:style>
                                                                            <p:txBody>
                                                                              <a:bodyPr rtlCol="0" anchor="ctr"/>
                                                                              <a:lstStyle/>
                                                                              <a:p>
                                                                                <a:pPr algn="ctr">
                                                                                  <a:spcAft>
                                                                                    <a:spcPts val="0"/>
                                                                                  </a:spcAft>
                                                                                </a:pPr>
                                                                                <a:r>
                                                                                  <a:rPr lang="es-MX" sz="300" b="1" kern="1200">
                                                                                    <a:solidFill>
                                                                                      <a:srgbClr val="000000"/>
                                                                                    </a:solidFill>
                                                                                    <a:effectLst/>
                                                                                    <a:latin typeface="Arial" panose="020B0604020202020204" pitchFamily="34" charset="0"/>
                                                                                    <a:ea typeface="Times New Roman" panose="02020603050405020304" pitchFamily="18" charset="0"/>
                                                                                  </a:rPr>
                                                                                  <a:t>Incentivos mejorados para permanecer en entidades federativas de origen</a:t>
                                                                                </a:r>
                                                                                <a:endParaRPr lang="es-MX" sz="1200">
                                                                                  <a:effectLst/>
                                                                                  <a:latin typeface="Times New Roman" panose="02020603050405020304" pitchFamily="18" charset="0"/>
                                                                                  <a:ea typeface="Times New Roman" panose="02020603050405020304" pitchFamily="18" charset="0"/>
                                                                                </a:endParaRPr>
                                                                              </a:p>
                                                                            </p:txBody>
                                                                          </p:sp>
                                                                          <p:cxnSp>
                                                                            <p:nvCxnSpPr>
                                                                              <p:cNvPr id="286" name="Conector recto 285"/>
                                                                              <p:cNvCxnSpPr/>
                                                                              <p:nvPr/>
                                                                            </p:nvCxnSpPr>
                                                                            <p:spPr>
                                                                              <a:xfrm>
                                                                                <a:off x="0" y="224287"/>
                                                                                <a:ext cx="15857" cy="1305531"/>
                                                                              </a:xfrm>
                                                                              <a:prstGeom prst="line">
                                                                                <a:avLst/>
                                                                              </a:prstGeom>
                                                                            </p:spPr>
                                                                            <p:style>
                                                                              <a:lnRef idx="1">
                                                                                <a:schemeClr val="accent1"/>
                                                                              </a:lnRef>
                                                                              <a:fillRef idx="0">
                                                                                <a:schemeClr val="accent1"/>
                                                                              </a:fillRef>
                                                                              <a:effectRef idx="0">
                                                                                <a:schemeClr val="accent1"/>
                                                                              </a:effectRef>
                                                                              <a:fontRef idx="minor">
                                                                                <a:schemeClr val="tx1"/>
                                                                              </a:fontRef>
                                                                            </p:style>
                                                                          </p:cxnSp>
                                                                        </p:grpSp>
                                                                        <p:grpSp>
                                                                          <p:nvGrpSpPr>
                                                                            <p:cNvPr id="259" name="Grupo 258"/>
                                                                            <p:cNvGrpSpPr/>
                                                                            <p:nvPr/>
                                                                          </p:nvGrpSpPr>
                                                                          <p:grpSpPr>
                                                                            <a:xfrm>
                                                                              <a:off x="5477773" y="17253"/>
                                                                              <a:ext cx="1108274" cy="1675003"/>
                                                                              <a:chOff x="0" y="0"/>
                                                                              <a:chExt cx="1108274" cy="1675003"/>
                                                                            </a:xfrm>
                                                                          </p:grpSpPr>
                                                                          <p:sp>
                                                                            <p:nvSpPr>
                                                                              <p:cNvPr id="277" name="100 Rectángulo"/>
                                                                              <p:cNvSpPr/>
                                                                              <p:nvPr/>
                                                                            </p:nvSpPr>
                                                                            <p:spPr>
                                                                              <a:xfrm>
                                                                                <a:off x="112144" y="0"/>
                                                                                <a:ext cx="996130" cy="398356"/>
                                                                              </a:xfrm>
                                                                              <a:prstGeom prst="rect">
                                                                                <a:avLst/>
                                                                              </a:prstGeom>
                                                                              <a:pattFill prst="lgGrid">
                                                                                <a:fgClr>
                                                                                  <a:srgbClr val="CCFFCC"/>
                                                                                </a:fgClr>
                                                                                <a:bgClr>
                                                                                  <a:schemeClr val="bg1"/>
                                                                                </a:bgClr>
                                                                              </a:pattFill>
                                                                            </p:spPr>
                                                                            <p:style>
                                                                              <a:lnRef idx="2">
                                                                                <a:schemeClr val="accent1">
                                                                                  <a:shade val="50000"/>
                                                                                </a:schemeClr>
                                                                              </a:lnRef>
                                                                              <a:fillRef idx="1">
                                                                                <a:schemeClr val="accent1"/>
                                                                              </a:fillRef>
                                                                              <a:effectRef idx="0">
                                                                                <a:schemeClr val="accent1"/>
                                                                              </a:effectRef>
                                                                              <a:fontRef idx="minor">
                                                                                <a:schemeClr val="lt1"/>
                                                                              </a:fontRef>
                                                                            </p:style>
                                                                            <p:txBody>
                                                                              <a:bodyPr rtlCol="0" anchor="ctr"/>
                                                                              <a:lstStyle/>
                                                                              <a:p>
                                                                                <a:pPr algn="ctr">
                                                                                  <a:spcAft>
                                                                                    <a:spcPts val="0"/>
                                                                                  </a:spcAft>
                                                                                </a:pPr>
                                                                                <a:r>
                                                                                  <a:rPr lang="es-MX" sz="500" b="1" kern="1200">
                                                                                    <a:solidFill>
                                                                                      <a:srgbClr val="000000"/>
                                                                                    </a:solidFill>
                                                                                    <a:effectLst/>
                                                                                    <a:latin typeface="Arial" panose="020B0604020202020204" pitchFamily="34" charset="0"/>
                                                                                    <a:ea typeface="Times New Roman" panose="02020603050405020304" pitchFamily="18" charset="0"/>
                                                                                  </a:rPr>
                                                                                  <a:t>Adecuada incorporación de subespecialidades o súper-especialidades</a:t>
                                                                                </a:r>
                                                                                <a:endParaRPr lang="es-MX" sz="1200">
                                                                                  <a:effectLst/>
                                                                                  <a:latin typeface="Times New Roman" panose="02020603050405020304" pitchFamily="18" charset="0"/>
                                                                                  <a:ea typeface="Times New Roman" panose="02020603050405020304" pitchFamily="18" charset="0"/>
                                                                                </a:endParaRPr>
                                                                              </a:p>
                                                                            </p:txBody>
                                                                          </p:sp>
                                                                          <p:sp>
                                                                            <p:nvSpPr>
                                                                              <p:cNvPr id="278" name="125 Elipse"/>
                                                                              <p:cNvSpPr/>
                                                                              <p:nvPr/>
                                                                            </p:nvSpPr>
                                                                            <p:spPr>
                                                                              <a:xfrm>
                                                                                <a:off x="120770" y="483079"/>
                                                                                <a:ext cx="970962" cy="355162"/>
                                                                              </a:xfrm>
                                                                              <a:prstGeom prst="ellipse">
                                                                                <a:avLst/>
                                                                              </a:prstGeom>
                                                                              <a:pattFill prst="lgGrid">
                                                                                <a:fgClr>
                                                                                  <a:srgbClr val="CCFFCC"/>
                                                                                </a:fgClr>
                                                                                <a:bgClr>
                                                                                  <a:schemeClr val="bg1"/>
                                                                                </a:bgClr>
                                                                              </a:pattFill>
                                                                              <a:ln>
                                                                                <a:solidFill>
                                                                                  <a:schemeClr val="accent1">
                                                                                    <a:lumMod val="75000"/>
                                                                                  </a:schemeClr>
                                                                                </a:solidFill>
                                                                              </a:ln>
                                                                            </p:spPr>
                                                                            <p:style>
                                                                              <a:lnRef idx="2">
                                                                                <a:schemeClr val="accent1">
                                                                                  <a:shade val="50000"/>
                                                                                </a:schemeClr>
                                                                              </a:lnRef>
                                                                              <a:fillRef idx="1">
                                                                                <a:schemeClr val="accent1"/>
                                                                              </a:fillRef>
                                                                              <a:effectRef idx="0">
                                                                                <a:schemeClr val="accent1"/>
                                                                              </a:effectRef>
                                                                              <a:fontRef idx="minor">
                                                                                <a:schemeClr val="lt1"/>
                                                                              </a:fontRef>
                                                                            </p:style>
                                                                            <p:txBody>
                                                                              <a:bodyPr rtlCol="0" anchor="ctr"/>
                                                                              <a:lstStyle/>
                                                                              <a:p>
                                                                                <a:pPr algn="ctr">
                                                                                  <a:spcAft>
                                                                                    <a:spcPts val="0"/>
                                                                                  </a:spcAft>
                                                                                </a:pPr>
                                                                                <a:r>
                                                                                  <a:rPr lang="es-MX" sz="300" b="1" kern="1200">
                                                                                    <a:solidFill>
                                                                                      <a:srgbClr val="000000"/>
                                                                                    </a:solidFill>
                                                                                    <a:effectLst/>
                                                                                    <a:latin typeface="Arial" panose="020B0604020202020204" pitchFamily="34" charset="0"/>
                                                                                    <a:ea typeface="Times New Roman" panose="02020603050405020304" pitchFamily="18" charset="0"/>
                                                                                  </a:rPr>
                                                                                  <a:t>Conocimiento de la complejidad del proceso de salud enfermedad</a:t>
                                                                                </a:r>
                                                                                <a:endParaRPr lang="es-MX" sz="1200">
                                                                                  <a:effectLst/>
                                                                                  <a:latin typeface="Times New Roman" panose="02020603050405020304" pitchFamily="18" charset="0"/>
                                                                                  <a:ea typeface="Times New Roman" panose="02020603050405020304" pitchFamily="18" charset="0"/>
                                                                                </a:endParaRPr>
                                                                              </a:p>
                                                                            </p:txBody>
                                                                          </p:sp>
                                                                          <p:sp>
                                                                            <p:nvSpPr>
                                                                              <p:cNvPr id="279" name="126 Elipse"/>
                                                                              <p:cNvSpPr/>
                                                                              <p:nvPr/>
                                                                            </p:nvSpPr>
                                                                            <p:spPr>
                                                                              <a:xfrm>
                                                                                <a:off x="120770" y="905773"/>
                                                                                <a:ext cx="970962" cy="355162"/>
                                                                              </a:xfrm>
                                                                              <a:prstGeom prst="ellipse">
                                                                                <a:avLst/>
                                                                              </a:prstGeom>
                                                                              <a:pattFill prst="lgGrid">
                                                                                <a:fgClr>
                                                                                  <a:srgbClr val="CCFFCC"/>
                                                                                </a:fgClr>
                                                                                <a:bgClr>
                                                                                  <a:schemeClr val="bg1"/>
                                                                                </a:bgClr>
                                                                              </a:pattFill>
                                                                              <a:ln>
                                                                                <a:solidFill>
                                                                                  <a:schemeClr val="accent1">
                                                                                    <a:lumMod val="75000"/>
                                                                                  </a:schemeClr>
                                                                                </a:solidFill>
                                                                              </a:ln>
                                                                            </p:spPr>
                                                                            <p:style>
                                                                              <a:lnRef idx="2">
                                                                                <a:schemeClr val="accent1">
                                                                                  <a:shade val="50000"/>
                                                                                </a:schemeClr>
                                                                              </a:lnRef>
                                                                              <a:fillRef idx="1">
                                                                                <a:schemeClr val="accent1"/>
                                                                              </a:fillRef>
                                                                              <a:effectRef idx="0">
                                                                                <a:schemeClr val="accent1"/>
                                                                              </a:effectRef>
                                                                              <a:fontRef idx="minor">
                                                                                <a:schemeClr val="lt1"/>
                                                                              </a:fontRef>
                                                                            </p:style>
                                                                            <p:txBody>
                                                                              <a:bodyPr rtlCol="0" anchor="ctr"/>
                                                                              <a:lstStyle/>
                                                                              <a:p>
                                                                                <a:pPr algn="ctr">
                                                                                  <a:spcAft>
                                                                                    <a:spcPts val="0"/>
                                                                                  </a:spcAft>
                                                                                </a:pPr>
                                                                                <a:r>
                                                                                  <a:rPr lang="es-MX" sz="300" b="1" kern="1200">
                                                                                    <a:solidFill>
                                                                                      <a:srgbClr val="000000"/>
                                                                                    </a:solidFill>
                                                                                    <a:effectLst/>
                                                                                    <a:latin typeface="Arial" panose="020B0604020202020204" pitchFamily="34" charset="0"/>
                                                                                    <a:ea typeface="Times New Roman" panose="02020603050405020304" pitchFamily="18" charset="0"/>
                                                                                  </a:rPr>
                                                                                  <a:t>Conocimiento de riesgos y daños a la salud emergentes</a:t>
                                                                                </a:r>
                                                                                <a:endParaRPr lang="es-MX" sz="1200">
                                                                                  <a:effectLst/>
                                                                                  <a:latin typeface="Times New Roman" panose="02020603050405020304" pitchFamily="18" charset="0"/>
                                                                                  <a:ea typeface="Times New Roman" panose="02020603050405020304" pitchFamily="18" charset="0"/>
                                                                                </a:endParaRPr>
                                                                              </a:p>
                                                                            </p:txBody>
                                                                          </p:sp>
                                                                          <p:sp>
                                                                            <p:nvSpPr>
                                                                              <p:cNvPr id="280" name="127 Elipse"/>
                                                                              <p:cNvSpPr/>
                                                                              <p:nvPr/>
                                                                            </p:nvSpPr>
                                                                            <p:spPr>
                                                                              <a:xfrm>
                                                                                <a:off x="120770" y="1319841"/>
                                                                                <a:ext cx="970962" cy="355162"/>
                                                                              </a:xfrm>
                                                                              <a:prstGeom prst="ellipse">
                                                                                <a:avLst/>
                                                                              </a:prstGeom>
                                                                              <a:pattFill prst="lgGrid">
                                                                                <a:fgClr>
                                                                                  <a:srgbClr val="CCFFCC"/>
                                                                                </a:fgClr>
                                                                                <a:bgClr>
                                                                                  <a:schemeClr val="bg1"/>
                                                                                </a:bgClr>
                                                                              </a:pattFill>
                                                                              <a:ln>
                                                                                <a:solidFill>
                                                                                  <a:schemeClr val="accent1">
                                                                                    <a:lumMod val="75000"/>
                                                                                  </a:schemeClr>
                                                                                </a:solidFill>
                                                                              </a:ln>
                                                                            </p:spPr>
                                                                            <p:style>
                                                                              <a:lnRef idx="2">
                                                                                <a:schemeClr val="accent1">
                                                                                  <a:shade val="50000"/>
                                                                                </a:schemeClr>
                                                                              </a:lnRef>
                                                                              <a:fillRef idx="1">
                                                                                <a:schemeClr val="accent1"/>
                                                                              </a:fillRef>
                                                                              <a:effectRef idx="0">
                                                                                <a:schemeClr val="accent1"/>
                                                                              </a:effectRef>
                                                                              <a:fontRef idx="minor">
                                                                                <a:schemeClr val="lt1"/>
                                                                              </a:fontRef>
                                                                            </p:style>
                                                                            <p:txBody>
                                                                              <a:bodyPr rtlCol="0" anchor="ctr"/>
                                                                              <a:lstStyle/>
                                                                              <a:p>
                                                                                <a:pPr algn="ctr">
                                                                                  <a:spcAft>
                                                                                    <a:spcPts val="0"/>
                                                                                  </a:spcAft>
                                                                                </a:pPr>
                                                                                <a:r>
                                                                                  <a:rPr lang="es-MX" sz="300" b="1" kern="1200">
                                                                                    <a:solidFill>
                                                                                      <a:srgbClr val="000000"/>
                                                                                    </a:solidFill>
                                                                                    <a:effectLst/>
                                                                                    <a:latin typeface="Arial" panose="020B0604020202020204" pitchFamily="34" charset="0"/>
                                                                                    <a:ea typeface="Times New Roman" panose="02020603050405020304" pitchFamily="18" charset="0"/>
                                                                                  </a:rPr>
                                                                                  <a:t>Conocimiento de cambios permanentes en la transición demográfica y epidemiológica</a:t>
                                                                                </a:r>
                                                                                <a:endParaRPr lang="es-MX" sz="1200">
                                                                                  <a:effectLst/>
                                                                                  <a:latin typeface="Times New Roman" panose="02020603050405020304" pitchFamily="18" charset="0"/>
                                                                                  <a:ea typeface="Times New Roman" panose="02020603050405020304" pitchFamily="18" charset="0"/>
                                                                                </a:endParaRPr>
                                                                              </a:p>
                                                                            </p:txBody>
                                                                          </p:sp>
                                                                          <p:cxnSp>
                                                                            <p:nvCxnSpPr>
                                                                              <p:cNvPr id="281" name="Conector recto 280"/>
                                                                              <p:cNvCxnSpPr/>
                                                                              <p:nvPr/>
                                                                            </p:nvCxnSpPr>
                                                                            <p:spPr>
                                                                              <a:xfrm>
                                                                                <a:off x="0" y="198407"/>
                                                                                <a:ext cx="5631" cy="1327154"/>
                                                                              </a:xfrm>
                                                                              <a:prstGeom prst="line">
                                                                                <a:avLst/>
                                                                              </a:prstGeom>
                                                                            </p:spPr>
                                                                            <p:style>
                                                                              <a:lnRef idx="1">
                                                                                <a:schemeClr val="accent1"/>
                                                                              </a:lnRef>
                                                                              <a:fillRef idx="0">
                                                                                <a:schemeClr val="accent1"/>
                                                                              </a:fillRef>
                                                                              <a:effectRef idx="0">
                                                                                <a:schemeClr val="accent1"/>
                                                                              </a:effectRef>
                                                                              <a:fontRef idx="minor">
                                                                                <a:schemeClr val="tx1"/>
                                                                              </a:fontRef>
                                                                            </p:style>
                                                                          </p:cxnSp>
                                                                        </p:grpSp>
                                                                        <p:grpSp>
                                                                          <p:nvGrpSpPr>
                                                                            <p:cNvPr id="260" name="Grupo 259"/>
                                                                            <p:cNvGrpSpPr/>
                                                                            <p:nvPr/>
                                                                          </p:nvGrpSpPr>
                                                                          <p:grpSpPr>
                                                                            <a:xfrm>
                                                                              <a:off x="6625087" y="8626"/>
                                                                              <a:ext cx="1067003" cy="2684295"/>
                                                                              <a:chOff x="0" y="0"/>
                                                                              <a:chExt cx="1067003" cy="2684295"/>
                                                                            </a:xfrm>
                                                                          </p:grpSpPr>
                                                                          <p:grpSp>
                                                                            <p:nvGrpSpPr>
                                                                              <p:cNvPr id="269" name="Grupo 268"/>
                                                                              <p:cNvGrpSpPr/>
                                                                              <p:nvPr/>
                                                                            </p:nvGrpSpPr>
                                                                            <p:grpSpPr>
                                                                              <a:xfrm>
                                                                                <a:off x="43132" y="0"/>
                                                                                <a:ext cx="1023871" cy="2684295"/>
                                                                                <a:chOff x="0" y="0"/>
                                                                                <a:chExt cx="1023871" cy="2684295"/>
                                                                              </a:xfrm>
                                                                            </p:grpSpPr>
                                                                            <p:sp>
                                                                              <p:nvSpPr>
                                                                                <p:cNvPr id="271" name="98 Rectángulo"/>
                                                                                <p:cNvSpPr/>
                                                                                <p:nvPr/>
                                                                              </p:nvSpPr>
                                                                              <p:spPr>
                                                                                <a:xfrm>
                                                                                  <a:off x="25879" y="0"/>
                                                                                  <a:ext cx="996130" cy="398356"/>
                                                                                </a:xfrm>
                                                                                <a:prstGeom prst="rect">
                                                                                  <a:avLst/>
                                                                                </a:prstGeom>
                                                                                <a:pattFill prst="lgGrid">
                                                                                  <a:fgClr>
                                                                                    <a:srgbClr val="CCFFCC"/>
                                                                                  </a:fgClr>
                                                                                  <a:bgClr>
                                                                                    <a:schemeClr val="bg1"/>
                                                                                  </a:bgClr>
                                                                                </a:pattFill>
                                                                              </p:spPr>
                                                                              <p:style>
                                                                                <a:lnRef idx="2">
                                                                                  <a:schemeClr val="accent1">
                                                                                    <a:shade val="50000"/>
                                                                                  </a:schemeClr>
                                                                                </a:lnRef>
                                                                                <a:fillRef idx="1">
                                                                                  <a:schemeClr val="accent1"/>
                                                                                </a:fillRef>
                                                                                <a:effectRef idx="0">
                                                                                  <a:schemeClr val="accent1"/>
                                                                                </a:effectRef>
                                                                                <a:fontRef idx="minor">
                                                                                  <a:schemeClr val="lt1"/>
                                                                                </a:fontRef>
                                                                              </p:style>
                                                                              <p:txBody>
                                                                                <a:bodyPr rtlCol="0" anchor="ctr"/>
                                                                                <a:lstStyle/>
                                                                                <a:p>
                                                                                  <a:pPr algn="ctr">
                                                                                    <a:spcAft>
                                                                                      <a:spcPts val="0"/>
                                                                                    </a:spcAft>
                                                                                  </a:pPr>
                                                                                  <a:r>
                                                                                    <a:rPr lang="es-MX" sz="500" b="1" kern="1200">
                                                                                      <a:solidFill>
                                                                                        <a:srgbClr val="000000"/>
                                                                                      </a:solidFill>
                                                                                      <a:effectLst/>
                                                                                      <a:latin typeface="Arial" panose="020B0604020202020204" pitchFamily="34" charset="0"/>
                                                                                      <a:ea typeface="Times New Roman" panose="02020603050405020304" pitchFamily="18" charset="0"/>
                                                                                    </a:rPr>
                                                                                    <a:t>Mayor desarrollo del personal de salud especializado</a:t>
                                                                                  </a:r>
                                                                                  <a:endParaRPr lang="es-MX" sz="1200">
                                                                                    <a:effectLst/>
                                                                                    <a:latin typeface="Times New Roman" panose="02020603050405020304" pitchFamily="18" charset="0"/>
                                                                                    <a:ea typeface="Times New Roman" panose="02020603050405020304" pitchFamily="18" charset="0"/>
                                                                                  </a:endParaRPr>
                                                                                </a:p>
                                                                              </p:txBody>
                                                                            </p:sp>
                                                                            <p:sp>
                                                                              <p:nvSpPr>
                                                                                <p:cNvPr id="272" name="117 Elipse"/>
                                                                                <p:cNvSpPr/>
                                                                                <p:nvPr/>
                                                                              </p:nvSpPr>
                                                                              <p:spPr>
                                                                                <a:xfrm>
                                                                                  <a:off x="51758" y="491706"/>
                                                                                  <a:ext cx="970962" cy="355162"/>
                                                                                </a:xfrm>
                                                                                <a:prstGeom prst="ellipse">
                                                                                  <a:avLst/>
                                                                                </a:prstGeom>
                                                                                <a:pattFill prst="lgGrid">
                                                                                  <a:fgClr>
                                                                                    <a:srgbClr val="CCFFCC"/>
                                                                                  </a:fgClr>
                                                                                  <a:bgClr>
                                                                                    <a:schemeClr val="bg1"/>
                                                                                  </a:bgClr>
                                                                                </a:pattFill>
                                                                                <a:ln>
                                                                                  <a:solidFill>
                                                                                    <a:schemeClr val="accent1">
                                                                                      <a:lumMod val="75000"/>
                                                                                    </a:schemeClr>
                                                                                  </a:solidFill>
                                                                                </a:ln>
                                                                              </p:spPr>
                                                                              <p:style>
                                                                                <a:lnRef idx="2">
                                                                                  <a:schemeClr val="accent1">
                                                                                    <a:shade val="50000"/>
                                                                                  </a:schemeClr>
                                                                                </a:lnRef>
                                                                                <a:fillRef idx="1">
                                                                                  <a:schemeClr val="accent1"/>
                                                                                </a:fillRef>
                                                                                <a:effectRef idx="0">
                                                                                  <a:schemeClr val="accent1"/>
                                                                                </a:effectRef>
                                                                                <a:fontRef idx="minor">
                                                                                  <a:schemeClr val="lt1"/>
                                                                                </a:fontRef>
                                                                              </p:style>
                                                                              <p:txBody>
                                                                                <a:bodyPr rtlCol="0" anchor="ctr"/>
                                                                                <a:lstStyle/>
                                                                                <a:p>
                                                                                  <a:pPr algn="ctr">
                                                                                    <a:spcAft>
                                                                                      <a:spcPts val="0"/>
                                                                                    </a:spcAft>
                                                                                  </a:pPr>
                                                                                  <a:r>
                                                                                    <a:rPr lang="es-MX" sz="300" b="1" kern="1200">
                                                                                      <a:solidFill>
                                                                                        <a:srgbClr val="000000"/>
                                                                                      </a:solidFill>
                                                                                      <a:effectLst/>
                                                                                      <a:latin typeface="Arial" panose="020B0604020202020204" pitchFamily="34" charset="0"/>
                                                                                      <a:ea typeface="Times New Roman" panose="02020603050405020304" pitchFamily="18" charset="0"/>
                                                                                    </a:rPr>
                                                                                    <a:t>Mejor nivel académico del personal de salud especializado</a:t>
                                                                                  </a:r>
                                                                                  <a:endParaRPr lang="es-MX" sz="1200">
                                                                                    <a:effectLst/>
                                                                                    <a:latin typeface="Times New Roman" panose="02020603050405020304" pitchFamily="18" charset="0"/>
                                                                                    <a:ea typeface="Times New Roman" panose="02020603050405020304" pitchFamily="18" charset="0"/>
                                                                                  </a:endParaRPr>
                                                                                </a:p>
                                                                              </p:txBody>
                                                                            </p:sp>
                                                                            <p:sp>
                                                                              <p:nvSpPr>
                                                                                <p:cNvPr id="273" name="118 Elipse"/>
                                                                                <p:cNvSpPr/>
                                                                                <p:nvPr/>
                                                                              </p:nvSpPr>
                                                                              <p:spPr>
                                                                                <a:xfrm>
                                                                                  <a:off x="43132" y="940280"/>
                                                                                  <a:ext cx="970962" cy="355162"/>
                                                                                </a:xfrm>
                                                                                <a:prstGeom prst="ellipse">
                                                                                  <a:avLst/>
                                                                                </a:prstGeom>
                                                                                <a:pattFill prst="lgGrid">
                                                                                  <a:fgClr>
                                                                                    <a:srgbClr val="CCFFCC"/>
                                                                                  </a:fgClr>
                                                                                  <a:bgClr>
                                                                                    <a:schemeClr val="bg1"/>
                                                                                  </a:bgClr>
                                                                                </a:pattFill>
                                                                                <a:ln>
                                                                                  <a:solidFill>
                                                                                    <a:schemeClr val="accent1">
                                                                                      <a:lumMod val="75000"/>
                                                                                    </a:schemeClr>
                                                                                  </a:solidFill>
                                                                                </a:ln>
                                                                              </p:spPr>
                                                                              <p:style>
                                                                                <a:lnRef idx="2">
                                                                                  <a:schemeClr val="accent1">
                                                                                    <a:shade val="50000"/>
                                                                                  </a:schemeClr>
                                                                                </a:lnRef>
                                                                                <a:fillRef idx="1">
                                                                                  <a:schemeClr val="accent1"/>
                                                                                </a:fillRef>
                                                                                <a:effectRef idx="0">
                                                                                  <a:schemeClr val="accent1"/>
                                                                                </a:effectRef>
                                                                                <a:fontRef idx="minor">
                                                                                  <a:schemeClr val="lt1"/>
                                                                                </a:fontRef>
                                                                              </p:style>
                                                                              <p:txBody>
                                                                                <a:bodyPr rtlCol="0" anchor="ctr"/>
                                                                                <a:lstStyle/>
                                                                                <a:p>
                                                                                  <a:pPr algn="ctr">
                                                                                    <a:spcAft>
                                                                                      <a:spcPts val="0"/>
                                                                                    </a:spcAft>
                                                                                  </a:pPr>
                                                                                  <a:r>
                                                                                    <a:rPr lang="es-MX" sz="300" b="1" kern="1200">
                                                                                      <a:solidFill>
                                                                                        <a:srgbClr val="000000"/>
                                                                                      </a:solidFill>
                                                                                      <a:effectLst/>
                                                                                      <a:latin typeface="Arial" panose="020B0604020202020204" pitchFamily="34" charset="0"/>
                                                                                      <a:ea typeface="Times New Roman" panose="02020603050405020304" pitchFamily="18" charset="0"/>
                                                                                    </a:rPr>
                                                                                    <a:t>Suficiente educación continua para el personal de salud</a:t>
                                                                                  </a:r>
                                                                                  <a:endParaRPr lang="es-MX" sz="1200">
                                                                                    <a:effectLst/>
                                                                                    <a:latin typeface="Times New Roman" panose="02020603050405020304" pitchFamily="18" charset="0"/>
                                                                                    <a:ea typeface="Times New Roman" panose="02020603050405020304" pitchFamily="18" charset="0"/>
                                                                                  </a:endParaRPr>
                                                                                </a:p>
                                                                              </p:txBody>
                                                                            </p:sp>
                                                                            <p:sp>
                                                                              <p:nvSpPr>
                                                                                <p:cNvPr id="274" name="119 Elipse"/>
                                                                                <p:cNvSpPr/>
                                                                                <p:nvPr/>
                                                                              </p:nvSpPr>
                                                                              <p:spPr>
                                                                                <a:xfrm>
                                                                                  <a:off x="34505" y="1362974"/>
                                                                                  <a:ext cx="970962" cy="355162"/>
                                                                                </a:xfrm>
                                                                                <a:prstGeom prst="ellipse">
                                                                                  <a:avLst/>
                                                                                </a:prstGeom>
                                                                                <a:pattFill prst="lgGrid">
                                                                                  <a:fgClr>
                                                                                    <a:srgbClr val="CCFFCC"/>
                                                                                  </a:fgClr>
                                                                                  <a:bgClr>
                                                                                    <a:schemeClr val="bg1"/>
                                                                                  </a:bgClr>
                                                                                </a:pattFill>
                                                                                <a:ln>
                                                                                  <a:solidFill>
                                                                                    <a:schemeClr val="accent1">
                                                                                      <a:lumMod val="75000"/>
                                                                                    </a:schemeClr>
                                                                                  </a:solidFill>
                                                                                </a:ln>
                                                                              </p:spPr>
                                                                              <p:style>
                                                                                <a:lnRef idx="2">
                                                                                  <a:schemeClr val="accent1">
                                                                                    <a:shade val="50000"/>
                                                                                  </a:schemeClr>
                                                                                </a:lnRef>
                                                                                <a:fillRef idx="1">
                                                                                  <a:schemeClr val="accent1"/>
                                                                                </a:fillRef>
                                                                                <a:effectRef idx="0">
                                                                                  <a:schemeClr val="accent1"/>
                                                                                </a:effectRef>
                                                                                <a:fontRef idx="minor">
                                                                                  <a:schemeClr val="lt1"/>
                                                                                </a:fontRef>
                                                                              </p:style>
                                                                              <p:txBody>
                                                                                <a:bodyPr rtlCol="0" anchor="ctr"/>
                                                                                <a:lstStyle/>
                                                                                <a:p>
                                                                                  <a:pPr algn="ctr">
                                                                                    <a:spcAft>
                                                                                      <a:spcPts val="0"/>
                                                                                    </a:spcAft>
                                                                                  </a:pPr>
                                                                                  <a:r>
                                                                                    <a:rPr lang="es-MX" sz="300" b="1" kern="1200">
                                                                                      <a:solidFill>
                                                                                        <a:srgbClr val="000000"/>
                                                                                      </a:solidFill>
                                                                                      <a:effectLst/>
                                                                                      <a:latin typeface="Arial" panose="020B0604020202020204" pitchFamily="34" charset="0"/>
                                                                                      <a:ea typeface="Times New Roman" panose="02020603050405020304" pitchFamily="18" charset="0"/>
                                                                                    </a:rPr>
                                                                                    <a:t>Satisfacción académica del personal con la plantilla docente</a:t>
                                                                                  </a:r>
                                                                                  <a:endParaRPr lang="es-MX" sz="1200">
                                                                                    <a:effectLst/>
                                                                                    <a:latin typeface="Times New Roman" panose="02020603050405020304" pitchFamily="18" charset="0"/>
                                                                                    <a:ea typeface="Times New Roman" panose="02020603050405020304" pitchFamily="18" charset="0"/>
                                                                                  </a:endParaRPr>
                                                                                </a:p>
                                                                              </p:txBody>
                                                                            </p:sp>
                                                                            <p:sp>
                                                                              <p:nvSpPr>
                                                                                <p:cNvPr id="275" name="120 Elipse"/>
                                                                                <p:cNvSpPr/>
                                                                                <p:nvPr/>
                                                                              </p:nvSpPr>
                                                                              <p:spPr>
                                                                                <a:xfrm>
                                                                                  <a:off x="0" y="1785668"/>
                                                                                  <a:ext cx="1023871" cy="443918"/>
                                                                                </a:xfrm>
                                                                                <a:prstGeom prst="ellipse">
                                                                                  <a:avLst/>
                                                                                </a:prstGeom>
                                                                                <a:pattFill prst="lgGrid">
                                                                                  <a:fgClr>
                                                                                    <a:srgbClr val="CCFFCC"/>
                                                                                  </a:fgClr>
                                                                                  <a:bgClr>
                                                                                    <a:schemeClr val="bg1"/>
                                                                                  </a:bgClr>
                                                                                </a:pattFill>
                                                                                <a:ln>
                                                                                  <a:solidFill>
                                                                                    <a:schemeClr val="accent1">
                                                                                      <a:lumMod val="75000"/>
                                                                                    </a:schemeClr>
                                                                                  </a:solidFill>
                                                                                  <a:prstDash val="sysDash"/>
                                                                                </a:ln>
                                                                              </p:spPr>
                                                                              <p:style>
                                                                                <a:lnRef idx="2">
                                                                                  <a:schemeClr val="accent1">
                                                                                    <a:shade val="50000"/>
                                                                                  </a:schemeClr>
                                                                                </a:lnRef>
                                                                                <a:fillRef idx="1">
                                                                                  <a:schemeClr val="accent1"/>
                                                                                </a:fillRef>
                                                                                <a:effectRef idx="0">
                                                                                  <a:schemeClr val="accent1"/>
                                                                                </a:effectRef>
                                                                                <a:fontRef idx="minor">
                                                                                  <a:schemeClr val="lt1"/>
                                                                                </a:fontRef>
                                                                              </p:style>
                                                                              <p:txBody>
                                                                                <a:bodyPr wrap="square" rtlCol="0" anchor="ctr">
                                                                                  <a:noAutofit/>
                                                                                </a:bodyPr>
                                                                                <a:lstStyle/>
                                                                                <a:p>
                                                                                  <a:pPr algn="ctr">
                                                                                    <a:spcAft>
                                                                                      <a:spcPts val="0"/>
                                                                                    </a:spcAft>
                                                                                  </a:pPr>
                                                                                  <a:r>
                                                                                    <a:rPr lang="es-MX" sz="300" b="1" kern="1200">
                                                                                      <a:solidFill>
                                                                                        <a:srgbClr val="000000"/>
                                                                                      </a:solidFill>
                                                                                      <a:effectLst/>
                                                                                      <a:latin typeface="Arial" panose="020B0604020202020204" pitchFamily="34" charset="0"/>
                                                                                      <a:ea typeface="Times New Roman" panose="02020603050405020304" pitchFamily="18" charset="0"/>
                                                                                    </a:rPr>
                                                                                    <a:t>Mejor profesionalización del personal docente</a:t>
                                                                                  </a:r>
                                                                                  <a:endParaRPr lang="es-MX" sz="1200">
                                                                                    <a:effectLst/>
                                                                                    <a:latin typeface="Times New Roman" panose="02020603050405020304" pitchFamily="18" charset="0"/>
                                                                                    <a:ea typeface="Times New Roman" panose="02020603050405020304" pitchFamily="18" charset="0"/>
                                                                                  </a:endParaRPr>
                                                                                </a:p>
                                                                              </p:txBody>
                                                                            </p:sp>
                                                                            <p:sp>
                                                                              <p:nvSpPr>
                                                                                <p:cNvPr id="276" name="119 Elipse"/>
                                                                                <p:cNvSpPr/>
                                                                                <p:nvPr/>
                                                                              </p:nvSpPr>
                                                                              <p:spPr>
                                                                                <a:xfrm>
                                                                                  <a:off x="43132" y="2329133"/>
                                                                                  <a:ext cx="970962" cy="355162"/>
                                                                                </a:xfrm>
                                                                                <a:prstGeom prst="ellipse">
                                                                                  <a:avLst/>
                                                                                </a:prstGeom>
                                                                                <a:pattFill prst="lgGrid">
                                                                                  <a:fgClr>
                                                                                    <a:srgbClr val="CCFFCC"/>
                                                                                  </a:fgClr>
                                                                                  <a:bgClr>
                                                                                    <a:sysClr val="window" lastClr="FFFFFF"/>
                                                                                  </a:bgClr>
                                                                                </a:pattFill>
                                                                                <a:ln w="25400" cap="flat" cmpd="sng" algn="ctr">
                                                                                  <a:solidFill>
                                                                                    <a:srgbClr val="4F81BD">
                                                                                      <a:lumMod val="75000"/>
                                                                                    </a:srgbClr>
                                                                                  </a:solidFill>
                                                                                  <a:prstDash val="solid"/>
                                                                                </a:ln>
                                                                                <a:effectLst/>
                                                                              </p:spPr>
                                                                              <p:txBody>
                                                                                <a:bodyPr rtlCol="0" anchor="ctr"/>
                                                                                <a:lstStyle/>
                                                                                <a:p>
                                                                                  <a:pPr algn="ctr">
                                                                                    <a:spcAft>
                                                                                      <a:spcPts val="0"/>
                                                                                    </a:spcAft>
                                                                                  </a:pPr>
                                                                                  <a:r>
                                                                                    <a:rPr lang="es-MX" sz="300" b="1" kern="1200">
                                                                                      <a:solidFill>
                                                                                        <a:srgbClr val="000000"/>
                                                                                      </a:solidFill>
                                                                                      <a:effectLst/>
                                                                                      <a:latin typeface="Arial" panose="020B0604020202020204" pitchFamily="34" charset="0"/>
                                                                                      <a:ea typeface="Times New Roman" panose="02020603050405020304" pitchFamily="18" charset="0"/>
                                                                                    </a:rPr>
                                                                                    <a:t>Balance en la carga asistencial del personal de salud</a:t>
                                                                                  </a:r>
                                                                                  <a:endParaRPr lang="es-MX" sz="1200">
                                                                                    <a:effectLst/>
                                                                                    <a:latin typeface="Times New Roman" panose="02020603050405020304" pitchFamily="18" charset="0"/>
                                                                                    <a:ea typeface="Times New Roman" panose="02020603050405020304" pitchFamily="18" charset="0"/>
                                                                                  </a:endParaRPr>
                                                                                </a:p>
                                                                              </p:txBody>
                                                                            </p:sp>
                                                                          </p:grpSp>
                                                                          <p:cxnSp>
                                                                            <p:nvCxnSpPr>
                                                                              <p:cNvPr id="270" name="Conector recto 269"/>
                                                                              <p:cNvCxnSpPr/>
                                                                              <p:nvPr/>
                                                                            </p:nvCxnSpPr>
                                                                            <p:spPr>
                                                                              <a:xfrm>
                                                                                <a:off x="0" y="207034"/>
                                                                                <a:ext cx="13494" cy="2316803"/>
                                                                              </a:xfrm>
                                                                              <a:prstGeom prst="line">
                                                                                <a:avLst/>
                                                                              </a:prstGeom>
                                                                            </p:spPr>
                                                                            <p:style>
                                                                              <a:lnRef idx="1">
                                                                                <a:schemeClr val="accent1"/>
                                                                              </a:lnRef>
                                                                              <a:fillRef idx="0">
                                                                                <a:schemeClr val="accent1"/>
                                                                              </a:fillRef>
                                                                              <a:effectRef idx="0">
                                                                                <a:schemeClr val="accent1"/>
                                                                              </a:effectRef>
                                                                              <a:fontRef idx="minor">
                                                                                <a:schemeClr val="tx1"/>
                                                                              </a:fontRef>
                                                                            </p:style>
                                                                          </p:cxnSp>
                                                                        </p:grpSp>
                                                                        <p:grpSp>
                                                                          <p:nvGrpSpPr>
                                                                            <p:cNvPr id="261" name="Grupo 260"/>
                                                                            <p:cNvGrpSpPr/>
                                                                            <p:nvPr/>
                                                                          </p:nvGrpSpPr>
                                                                          <p:grpSpPr>
                                                                            <a:xfrm>
                                                                              <a:off x="7768074" y="17253"/>
                                                                              <a:ext cx="1069467" cy="1650603"/>
                                                                              <a:chOff x="-4326" y="0"/>
                                                                              <a:chExt cx="1069467" cy="1650603"/>
                                                                            </a:xfrm>
                                                                          </p:grpSpPr>
                                                                          <p:grpSp>
                                                                            <p:nvGrpSpPr>
                                                                              <p:cNvPr id="262" name="Grupo 261"/>
                                                                              <p:cNvGrpSpPr/>
                                                                              <p:nvPr/>
                                                                            </p:nvGrpSpPr>
                                                                            <p:grpSpPr>
                                                                              <a:xfrm>
                                                                                <a:off x="69011" y="0"/>
                                                                                <a:ext cx="996130" cy="1650603"/>
                                                                                <a:chOff x="8626" y="0"/>
                                                                                <a:chExt cx="996130" cy="1650603"/>
                                                                              </a:xfrm>
                                                                            </p:grpSpPr>
                                                                            <p:sp>
                                                                              <p:nvSpPr>
                                                                                <p:cNvPr id="265" name="98 Rectángulo"/>
                                                                                <p:cNvSpPr/>
                                                                                <p:nvPr/>
                                                                              </p:nvSpPr>
                                                                              <p:spPr>
                                                                                <a:xfrm>
                                                                                  <a:off x="8626" y="0"/>
                                                                                  <a:ext cx="996130" cy="398356"/>
                                                                                </a:xfrm>
                                                                                <a:prstGeom prst="rect">
                                                                                  <a:avLst/>
                                                                                </a:prstGeom>
                                                                                <a:pattFill prst="lgGrid">
                                                                                  <a:fgClr>
                                                                                    <a:srgbClr val="CCFFCC"/>
                                                                                  </a:fgClr>
                                                                                  <a:bgClr>
                                                                                    <a:sysClr val="window" lastClr="FFFFFF"/>
                                                                                  </a:bgClr>
                                                                                </a:pattFill>
                                                                                <a:ln w="25400" cap="flat" cmpd="sng" algn="ctr">
                                                                                  <a:solidFill>
                                                                                    <a:srgbClr val="4F81BD">
                                                                                      <a:shade val="50000"/>
                                                                                    </a:srgbClr>
                                                                                  </a:solidFill>
                                                                                  <a:prstDash val="solid"/>
                                                                                </a:ln>
                                                                                <a:effectLst/>
                                                                              </p:spPr>
                                                                              <p:txBody>
                                                                                <a:bodyPr rtlCol="0" anchor="ctr"/>
                                                                                <a:lstStyle/>
                                                                                <a:p>
                                                                                  <a:pPr algn="ctr">
                                                                                    <a:spcAft>
                                                                                      <a:spcPts val="0"/>
                                                                                    </a:spcAft>
                                                                                  </a:pPr>
                                                                                  <a:r>
                                                                                    <a:rPr lang="es-MX" sz="500" b="1" dirty="0">
                                                                                      <a:effectLst/>
                                                                                      <a:latin typeface="Arial" panose="020B0604020202020204" pitchFamily="34" charset="0"/>
                                                                                      <a:ea typeface="Times New Roman" panose="02020603050405020304" pitchFamily="18" charset="0"/>
                                                                                    </a:rPr>
                                                                                    <a:t>Capacitación suficiente y adecuada </a:t>
                                                                                  </a:r>
                                                                                  <a:endParaRPr lang="es-MX" sz="1200" dirty="0">
                                                                                    <a:effectLst/>
                                                                                    <a:latin typeface="Times New Roman" panose="02020603050405020304" pitchFamily="18" charset="0"/>
                                                                                    <a:ea typeface="Times New Roman" panose="02020603050405020304" pitchFamily="18" charset="0"/>
                                                                                  </a:endParaRPr>
                                                                                </a:p>
                                                                              </p:txBody>
                                                                            </p:sp>
                                                                            <p:sp>
                                                                              <p:nvSpPr>
                                                                                <p:cNvPr id="266" name="118 Elipse"/>
                                                                                <p:cNvSpPr/>
                                                                                <p:nvPr/>
                                                                              </p:nvSpPr>
                                                                              <p:spPr>
                                                                                <a:xfrm>
                                                                                  <a:off x="21209" y="457023"/>
                                                                                  <a:ext cx="970962" cy="355162"/>
                                                                                </a:xfrm>
                                                                                <a:prstGeom prst="ellipse">
                                                                                  <a:avLst/>
                                                                                </a:prstGeom>
                                                                                <a:pattFill prst="lgGrid">
                                                                                  <a:fgClr>
                                                                                    <a:srgbClr val="CCFFCC"/>
                                                                                  </a:fgClr>
                                                                                  <a:bgClr>
                                                                                    <a:sysClr val="window" lastClr="FFFFFF"/>
                                                                                  </a:bgClr>
                                                                                </a:pattFill>
                                                                                <a:ln w="25400" cap="flat" cmpd="sng" algn="ctr">
                                                                                  <a:solidFill>
                                                                                    <a:srgbClr val="4F81BD">
                                                                                      <a:lumMod val="75000"/>
                                                                                    </a:srgbClr>
                                                                                  </a:solidFill>
                                                                                  <a:prstDash val="solid"/>
                                                                                </a:ln>
                                                                                <a:effectLst/>
                                                                              </p:spPr>
                                                                              <p:txBody>
                                                                                <a:bodyPr rtlCol="0" anchor="ctr"/>
                                                                                <a:lstStyle/>
                                                                                <a:p>
                                                                                  <a:pPr algn="ctr">
                                                                                    <a:spcAft>
                                                                                      <a:spcPts val="0"/>
                                                                                    </a:spcAft>
                                                                                  </a:pPr>
                                                                                  <a:r>
                                                                                    <a:rPr lang="es-MX" sz="300" b="1" dirty="0">
                                                                                      <a:effectLst/>
                                                                                      <a:latin typeface="Arial" panose="020B0604020202020204" pitchFamily="34" charset="0"/>
                                                                                      <a:ea typeface="Times New Roman" panose="02020603050405020304" pitchFamily="18" charset="0"/>
                                                                                    </a:rPr>
                                                                                    <a:t>Correcta integración del Programa Anual de Capacitación </a:t>
                                                                                  </a:r>
                                                                                  <a:endParaRPr lang="es-MX" sz="1200" dirty="0">
                                                                                    <a:effectLst/>
                                                                                    <a:latin typeface="Times New Roman" panose="02020603050405020304" pitchFamily="18" charset="0"/>
                                                                                    <a:ea typeface="Times New Roman" panose="02020603050405020304" pitchFamily="18" charset="0"/>
                                                                                  </a:endParaRPr>
                                                                                </a:p>
                                                                              </p:txBody>
                                                                            </p:sp>
                                                                            <p:sp>
                                                                              <p:nvSpPr>
                                                                                <p:cNvPr id="267" name="118 Elipse"/>
                                                                                <p:cNvSpPr/>
                                                                                <p:nvPr/>
                                                                              </p:nvSpPr>
                                                                              <p:spPr>
                                                                                <a:xfrm>
                                                                                  <a:off x="33017" y="908809"/>
                                                                                  <a:ext cx="970962" cy="355162"/>
                                                                                </a:xfrm>
                                                                                <a:prstGeom prst="ellipse">
                                                                                  <a:avLst/>
                                                                                </a:prstGeom>
                                                                                <a:pattFill prst="lgGrid">
                                                                                  <a:fgClr>
                                                                                    <a:srgbClr val="CCFFCC"/>
                                                                                  </a:fgClr>
                                                                                  <a:bgClr>
                                                                                    <a:sysClr val="window" lastClr="FFFFFF"/>
                                                                                  </a:bgClr>
                                                                                </a:pattFill>
                                                                                <a:ln w="25400" cap="flat" cmpd="sng" algn="ctr">
                                                                                  <a:solidFill>
                                                                                    <a:srgbClr val="4F81BD">
                                                                                      <a:lumMod val="75000"/>
                                                                                    </a:srgbClr>
                                                                                  </a:solidFill>
                                                                                  <a:prstDash val="solid"/>
                                                                                </a:ln>
                                                                                <a:effectLst/>
                                                                              </p:spPr>
                                                                              <p:txBody>
                                                                                <a:bodyPr rtlCol="0" anchor="ctr"/>
                                                                                <a:lstStyle/>
                                                                                <a:p>
                                                                                  <a:pPr algn="ctr">
                                                                                    <a:spcAft>
                                                                                      <a:spcPts val="0"/>
                                                                                    </a:spcAft>
                                                                                  </a:pPr>
                                                                                  <a:r>
                                                                                    <a:rPr lang="es-MX" sz="300" b="1" dirty="0">
                                                                                      <a:effectLst/>
                                                                                      <a:latin typeface="Arial" panose="020B0604020202020204" pitchFamily="34" charset="0"/>
                                                                                      <a:ea typeface="Times New Roman" panose="02020603050405020304" pitchFamily="18" charset="0"/>
                                                                                    </a:rPr>
                                                                                    <a:t>Seguimiento adecuado del programa de capacitación    </a:t>
                                                                                  </a:r>
                                                                                  <a:endParaRPr lang="es-MX" sz="1200" dirty="0">
                                                                                    <a:effectLst/>
                                                                                    <a:latin typeface="Times New Roman" panose="02020603050405020304" pitchFamily="18" charset="0"/>
                                                                                    <a:ea typeface="Times New Roman" panose="02020603050405020304" pitchFamily="18" charset="0"/>
                                                                                  </a:endParaRPr>
                                                                                </a:p>
                                                                              </p:txBody>
                                                                            </p:sp>
                                                                            <p:sp>
                                                                              <p:nvSpPr>
                                                                                <p:cNvPr id="268" name="119 Elipse"/>
                                                                                <p:cNvSpPr/>
                                                                                <p:nvPr/>
                                                                              </p:nvSpPr>
                                                                              <p:spPr>
                                                                                <a:xfrm>
                                                                                  <a:off x="24314" y="1295441"/>
                                                                                  <a:ext cx="970962" cy="355162"/>
                                                                                </a:xfrm>
                                                                                <a:prstGeom prst="ellipse">
                                                                                  <a:avLst/>
                                                                                </a:prstGeom>
                                                                                <a:pattFill prst="lgGrid">
                                                                                  <a:fgClr>
                                                                                    <a:srgbClr val="CCFFCC"/>
                                                                                  </a:fgClr>
                                                                                  <a:bgClr>
                                                                                    <a:sysClr val="window" lastClr="FFFFFF"/>
                                                                                  </a:bgClr>
                                                                                </a:pattFill>
                                                                                <a:ln w="25400" cap="flat" cmpd="sng" algn="ctr">
                                                                                  <a:solidFill>
                                                                                    <a:srgbClr val="4F81BD">
                                                                                      <a:lumMod val="75000"/>
                                                                                    </a:srgbClr>
                                                                                  </a:solidFill>
                                                                                  <a:prstDash val="solid"/>
                                                                                </a:ln>
                                                                                <a:effectLst/>
                                                                              </p:spPr>
                                                                              <p:txBody>
                                                                                <a:bodyPr rtlCol="0" anchor="ctr"/>
                                                                                <a:lstStyle/>
                                                                                <a:p>
                                                                                  <a:pPr algn="ctr">
                                                                                    <a:spcAft>
                                                                                      <a:spcPts val="0"/>
                                                                                    </a:spcAft>
                                                                                  </a:pPr>
                                                                                  <a:r>
                                                                                    <a:rPr lang="es-MX" sz="300" b="1" dirty="0">
                                                                                      <a:effectLst/>
                                                                                      <a:latin typeface="Arial" panose="020B0604020202020204" pitchFamily="34" charset="0"/>
                                                                                      <a:ea typeface="Times New Roman" panose="02020603050405020304" pitchFamily="18" charset="0"/>
                                                                                    </a:rPr>
                                                                                    <a:t>Apoyo institucional                fortalecido a la capacitación</a:t>
                                                                                  </a:r>
                                                                                  <a:endParaRPr lang="es-MX" sz="1200" dirty="0">
                                                                                    <a:effectLst/>
                                                                                    <a:latin typeface="Times New Roman" panose="02020603050405020304" pitchFamily="18" charset="0"/>
                                                                                    <a:ea typeface="Times New Roman" panose="02020603050405020304" pitchFamily="18" charset="0"/>
                                                                                  </a:endParaRPr>
                                                                                </a:p>
                                                                              </p:txBody>
                                                                            </p:sp>
                                                                          </p:grpSp>
                                                                          <p:cxnSp>
                                                                            <p:nvCxnSpPr>
                                                                              <p:cNvPr id="263" name="Conector recto 262"/>
                                                                              <p:cNvCxnSpPr/>
                                                                              <p:nvPr/>
                                                                            </p:nvCxnSpPr>
                                                                            <p:spPr>
                                                                              <a:xfrm flipH="1">
                                                                                <a:off x="-4326" y="198407"/>
                                                                                <a:ext cx="4326" cy="1294400"/>
                                                                              </a:xfrm>
                                                                              <a:prstGeom prst="line">
                                                                                <a:avLst/>
                                                                              </a:prstGeom>
                                                                            </p:spPr>
                                                                            <p:style>
                                                                              <a:lnRef idx="1">
                                                                                <a:schemeClr val="accent1"/>
                                                                              </a:lnRef>
                                                                              <a:fillRef idx="0">
                                                                                <a:schemeClr val="accent1"/>
                                                                              </a:fillRef>
                                                                              <a:effectRef idx="0">
                                                                                <a:schemeClr val="accent1"/>
                                                                              </a:effectRef>
                                                                              <a:fontRef idx="minor">
                                                                                <a:schemeClr val="tx1"/>
                                                                              </a:fontRef>
                                                                            </p:style>
                                                                          </p:cxnSp>
                                                                        </p:grpSp>
                                                                      </p:grpSp>
                                                                    </p:grpSp>
                                                                  </p:grpSp>
                                                                </p:grpSp>
                                                              </p:grpSp>
                                                            </p:grpSp>
                                                          </p:grpSp>
                                                        </p:grpSp>
                                                      </p:grpSp>
                                                    </p:grpSp>
                                                  </p:grpSp>
                                                </p:grpSp>
                                              </p:grpSp>
                                            </p:grpSp>
                                          </p:grpSp>
                                        </p:grpSp>
                                      </p:grpSp>
                                    </p:grpSp>
                                  </p:grpSp>
                                </p:grpSp>
                              </p:grpSp>
                            </p:grpSp>
                          </p:grpSp>
                        </p:grpSp>
                      </p:grpSp>
                    </p:grpSp>
                    <p:cxnSp>
                      <p:nvCxnSpPr>
                        <p:cNvPr id="198" name="Conector recto 197"/>
                        <p:cNvCxnSpPr/>
                        <p:nvPr/>
                      </p:nvCxnSpPr>
                      <p:spPr>
                        <a:xfrm flipH="1">
                          <a:off x="1409700" y="619125"/>
                          <a:ext cx="28575" cy="2295525"/>
                        </a:xfrm>
                        <a:prstGeom prst="line">
                          <a:avLst/>
                        </a:prstGeom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199" name="Conector recto 198"/>
                        <p:cNvCxnSpPr/>
                        <p:nvPr/>
                      </p:nvCxnSpPr>
                      <p:spPr>
                        <a:xfrm flipH="1">
                          <a:off x="1276350" y="2895600"/>
                          <a:ext cx="133350" cy="0"/>
                        </a:xfrm>
                        <a:prstGeom prst="line">
                          <a:avLst/>
                        </a:prstGeom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</p:grpSp>
                  <p:cxnSp>
                    <p:nvCxnSpPr>
                      <p:cNvPr id="327" name="Conector recto 326"/>
                      <p:cNvCxnSpPr/>
                      <p:nvPr/>
                    </p:nvCxnSpPr>
                    <p:spPr>
                      <a:xfrm>
                        <a:off x="5634953" y="3081453"/>
                        <a:ext cx="127058" cy="0"/>
                      </a:xfrm>
                      <a:prstGeom prst="line">
                        <a:avLst/>
                      </a:prstGeom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cxnSp>
                  <p:nvCxnSpPr>
                    <p:cNvPr id="328" name="Conector recto 327"/>
                    <p:cNvCxnSpPr/>
                    <p:nvPr/>
                  </p:nvCxnSpPr>
                  <p:spPr>
                    <a:xfrm flipH="1">
                      <a:off x="6787126" y="3558920"/>
                      <a:ext cx="36000" cy="0"/>
                    </a:xfrm>
                    <a:prstGeom prst="line">
                      <a:avLst/>
                    </a:prstGeom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cxnSp>
                <p:nvCxnSpPr>
                  <p:cNvPr id="329" name="Conector recto 328"/>
                  <p:cNvCxnSpPr/>
                  <p:nvPr/>
                </p:nvCxnSpPr>
                <p:spPr>
                  <a:xfrm flipH="1">
                    <a:off x="6787126" y="4066754"/>
                    <a:ext cx="64513" cy="0"/>
                  </a:xfrm>
                  <a:prstGeom prst="line">
                    <a:avLst/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</p:grpSp>
      </p:grpSp>
      <p:sp>
        <p:nvSpPr>
          <p:cNvPr id="344" name="CuadroTexto 343"/>
          <p:cNvSpPr txBox="1"/>
          <p:nvPr/>
        </p:nvSpPr>
        <p:spPr>
          <a:xfrm>
            <a:off x="1900816" y="597242"/>
            <a:ext cx="12693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dirty="0"/>
              <a:t>Solución</a:t>
            </a:r>
          </a:p>
        </p:txBody>
      </p:sp>
      <p:sp>
        <p:nvSpPr>
          <p:cNvPr id="345" name="CuadroTexto 344"/>
          <p:cNvSpPr txBox="1"/>
          <p:nvPr/>
        </p:nvSpPr>
        <p:spPr>
          <a:xfrm>
            <a:off x="258216" y="933048"/>
            <a:ext cx="12693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dirty="0"/>
              <a:t>Medios</a:t>
            </a:r>
          </a:p>
        </p:txBody>
      </p:sp>
      <p:sp>
        <p:nvSpPr>
          <p:cNvPr id="346" name="CuadroTexto 34"/>
          <p:cNvSpPr txBox="1"/>
          <p:nvPr/>
        </p:nvSpPr>
        <p:spPr>
          <a:xfrm>
            <a:off x="683568" y="119521"/>
            <a:ext cx="69565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0"/>
              </a:spcAft>
            </a:pPr>
            <a:r>
              <a:rPr lang="es-MX" sz="1400" kern="1200" dirty="0">
                <a:solidFill>
                  <a:srgbClr val="000000"/>
                </a:solidFill>
                <a:effectLst/>
                <a:latin typeface="Soberana Sans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PP E010 “Formación y Capacitación de Recursos Humanos para la Salud</a:t>
            </a:r>
          </a:p>
          <a:p>
            <a:pPr algn="ctr"/>
            <a:r>
              <a:rPr lang="es-ES" sz="1400" b="1" dirty="0"/>
              <a:t>Árbol de Objetivos  -  MIR 2021</a:t>
            </a:r>
            <a:endParaRPr lang="es-MX" sz="1400" dirty="0"/>
          </a:p>
        </p:txBody>
      </p:sp>
      <p:cxnSp>
        <p:nvCxnSpPr>
          <p:cNvPr id="145" name="Conector recto 144"/>
          <p:cNvCxnSpPr/>
          <p:nvPr/>
        </p:nvCxnSpPr>
        <p:spPr>
          <a:xfrm flipH="1">
            <a:off x="7903031" y="3291569"/>
            <a:ext cx="6451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0" name="Imagen 139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304" y="0"/>
            <a:ext cx="1800200" cy="5060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1" name="73 CuadroTexto"/>
          <p:cNvSpPr txBox="1">
            <a:spLocks noChangeArrowheads="1"/>
          </p:cNvSpPr>
          <p:nvPr/>
        </p:nvSpPr>
        <p:spPr bwMode="auto">
          <a:xfrm>
            <a:off x="6642246" y="6533138"/>
            <a:ext cx="3132316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s-MX" altLang="es-MX" sz="1000" b="1" dirty="0">
                <a:solidFill>
                  <a:srgbClr val="0000FF"/>
                </a:solidFill>
              </a:rPr>
              <a:t>JULIO 16 2020 DEFINITIVO </a:t>
            </a:r>
          </a:p>
        </p:txBody>
      </p:sp>
    </p:spTree>
    <p:extLst>
      <p:ext uri="{BB962C8B-B14F-4D97-AF65-F5344CB8AC3E}">
        <p14:creationId xmlns:p14="http://schemas.microsoft.com/office/powerpoint/2010/main" val="1394323451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630</TotalTime>
  <Words>477</Words>
  <Application>Microsoft Office PowerPoint</Application>
  <PresentationFormat>Presentación en pantalla (4:3)</PresentationFormat>
  <Paragraphs>67</Paragraphs>
  <Slides>2</Slides>
  <Notes>2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</vt:i4>
      </vt:variant>
    </vt:vector>
  </HeadingPairs>
  <TitlesOfParts>
    <vt:vector size="7" baseType="lpstr">
      <vt:lpstr>Arial</vt:lpstr>
      <vt:lpstr>Calibri</vt:lpstr>
      <vt:lpstr>Soberana Sans</vt:lpstr>
      <vt:lpstr>Times New Roman</vt:lpstr>
      <vt:lpstr>Tema de Office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CCINSHAE</dc:creator>
  <cp:lastModifiedBy>LUIS ALBERTO JIMÉNEZ GOMÉZ</cp:lastModifiedBy>
  <cp:revision>196</cp:revision>
  <cp:lastPrinted>2015-08-04T16:19:24Z</cp:lastPrinted>
  <dcterms:created xsi:type="dcterms:W3CDTF">2013-06-14T19:46:04Z</dcterms:created>
  <dcterms:modified xsi:type="dcterms:W3CDTF">2020-07-16T21:54:42Z</dcterms:modified>
</cp:coreProperties>
</file>