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07" r:id="rId2"/>
  </p:sldIdLst>
  <p:sldSz cx="9144000" cy="6858000" type="screen4x3"/>
  <p:notesSz cx="6797675" cy="9926638"/>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0DB3"/>
    <a:srgbClr val="FFFF66"/>
    <a:srgbClr val="00FF00"/>
    <a:srgbClr val="33CC33"/>
    <a:srgbClr val="FFFFCC"/>
    <a:srgbClr val="FFFFFF"/>
    <a:srgbClr val="CAE8AA"/>
    <a:srgbClr val="EEEFB7"/>
    <a:srgbClr val="AFDCAC"/>
    <a:srgbClr val="A5D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35" autoAdjust="0"/>
    <p:restoredTop sz="94658" autoAdjust="0"/>
  </p:normalViewPr>
  <p:slideViewPr>
    <p:cSldViewPr>
      <p:cViewPr varScale="1">
        <p:scale>
          <a:sx n="87" d="100"/>
          <a:sy n="87" d="100"/>
        </p:scale>
        <p:origin x="1926" y="90"/>
      </p:cViewPr>
      <p:guideLst>
        <p:guide orient="horz" pos="2160"/>
        <p:guide pos="2880"/>
      </p:guideLst>
    </p:cSldViewPr>
  </p:slideViewPr>
  <p:notesTextViewPr>
    <p:cViewPr>
      <p:scale>
        <a:sx n="66" d="100"/>
        <a:sy n="66" d="100"/>
      </p:scale>
      <p:origin x="0" y="0"/>
    </p:cViewPr>
  </p:notesTextViewPr>
  <p:sorterViewPr>
    <p:cViewPr>
      <p:scale>
        <a:sx n="50" d="100"/>
        <a:sy n="50" d="100"/>
      </p:scale>
      <p:origin x="0" y="0"/>
    </p:cViewPr>
  </p:sorterViewPr>
  <p:notesViewPr>
    <p:cSldViewPr>
      <p:cViewPr varScale="1">
        <p:scale>
          <a:sx n="66" d="100"/>
          <a:sy n="66" d="100"/>
        </p:scale>
        <p:origin x="276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4"/>
            <a:ext cx="2946444" cy="498366"/>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sz="quarter" idx="1"/>
          </p:nvPr>
        </p:nvSpPr>
        <p:spPr>
          <a:xfrm>
            <a:off x="3849663" y="4"/>
            <a:ext cx="2946443" cy="498366"/>
          </a:xfrm>
          <a:prstGeom prst="rect">
            <a:avLst/>
          </a:prstGeom>
        </p:spPr>
        <p:txBody>
          <a:bodyPr vert="horz" lIns="91440" tIns="45720" rIns="91440" bIns="45720" rtlCol="0"/>
          <a:lstStyle>
            <a:lvl1pPr algn="r">
              <a:defRPr sz="1200"/>
            </a:lvl1pPr>
          </a:lstStyle>
          <a:p>
            <a:fld id="{CD489B75-0359-4F87-8F79-330374C0DE88}" type="datetimeFigureOut">
              <a:rPr lang="es-MX" smtClean="0"/>
              <a:t>15/11/2018</a:t>
            </a:fld>
            <a:endParaRPr lang="es-MX"/>
          </a:p>
        </p:txBody>
      </p:sp>
      <p:sp>
        <p:nvSpPr>
          <p:cNvPr id="4" name="Marcador de pie de página 3"/>
          <p:cNvSpPr>
            <a:spLocks noGrp="1"/>
          </p:cNvSpPr>
          <p:nvPr>
            <p:ph type="ftr" sz="quarter" idx="2"/>
          </p:nvPr>
        </p:nvSpPr>
        <p:spPr>
          <a:xfrm>
            <a:off x="0" y="9428276"/>
            <a:ext cx="2946444" cy="498366"/>
          </a:xfrm>
          <a:prstGeom prst="rect">
            <a:avLst/>
          </a:prstGeom>
        </p:spPr>
        <p:txBody>
          <a:bodyPr vert="horz" lIns="91440" tIns="45720" rIns="91440" bIns="45720" rtlCol="0" anchor="b"/>
          <a:lstStyle>
            <a:lvl1pPr algn="l">
              <a:defRPr sz="1200"/>
            </a:lvl1pPr>
          </a:lstStyle>
          <a:p>
            <a:endParaRPr lang="es-MX"/>
          </a:p>
        </p:txBody>
      </p:sp>
      <p:sp>
        <p:nvSpPr>
          <p:cNvPr id="5" name="Marcador de número de diapositiva 4"/>
          <p:cNvSpPr>
            <a:spLocks noGrp="1"/>
          </p:cNvSpPr>
          <p:nvPr>
            <p:ph type="sldNum" sz="quarter" idx="3"/>
          </p:nvPr>
        </p:nvSpPr>
        <p:spPr>
          <a:xfrm>
            <a:off x="3849663" y="9428276"/>
            <a:ext cx="2946443" cy="498366"/>
          </a:xfrm>
          <a:prstGeom prst="rect">
            <a:avLst/>
          </a:prstGeom>
        </p:spPr>
        <p:txBody>
          <a:bodyPr vert="horz" lIns="91440" tIns="45720" rIns="91440" bIns="45720" rtlCol="0" anchor="b"/>
          <a:lstStyle>
            <a:lvl1pPr algn="r">
              <a:defRPr sz="1200"/>
            </a:lvl1pPr>
          </a:lstStyle>
          <a:p>
            <a:fld id="{08B7BF40-9EB3-4E09-B6E1-0EE3C4E24E6B}" type="slidenum">
              <a:rPr lang="es-MX" smtClean="0"/>
              <a:t>‹Nº›</a:t>
            </a:fld>
            <a:endParaRPr lang="es-MX"/>
          </a:p>
        </p:txBody>
      </p:sp>
    </p:spTree>
    <p:extLst>
      <p:ext uri="{BB962C8B-B14F-4D97-AF65-F5344CB8AC3E}">
        <p14:creationId xmlns:p14="http://schemas.microsoft.com/office/powerpoint/2010/main" val="35542278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44" cy="496671"/>
          </a:xfrm>
          <a:prstGeom prst="rect">
            <a:avLst/>
          </a:prstGeom>
        </p:spPr>
        <p:txBody>
          <a:bodyPr vert="horz" lIns="92446" tIns="46223" rIns="92446" bIns="46223" rtlCol="0"/>
          <a:lstStyle>
            <a:lvl1pPr algn="l">
              <a:defRPr sz="1200">
                <a:latin typeface="Arial" charset="0"/>
                <a:cs typeface="+mn-cs"/>
              </a:defRPr>
            </a:lvl1pPr>
          </a:lstStyle>
          <a:p>
            <a:pPr>
              <a:defRPr/>
            </a:pPr>
            <a:endParaRPr lang="es-ES"/>
          </a:p>
        </p:txBody>
      </p:sp>
      <p:sp>
        <p:nvSpPr>
          <p:cNvPr id="3" name="2 Marcador de fecha"/>
          <p:cNvSpPr>
            <a:spLocks noGrp="1"/>
          </p:cNvSpPr>
          <p:nvPr>
            <p:ph type="dt" idx="1"/>
          </p:nvPr>
        </p:nvSpPr>
        <p:spPr>
          <a:xfrm>
            <a:off x="3849663" y="0"/>
            <a:ext cx="2946443" cy="496671"/>
          </a:xfrm>
          <a:prstGeom prst="rect">
            <a:avLst/>
          </a:prstGeom>
        </p:spPr>
        <p:txBody>
          <a:bodyPr vert="horz" lIns="92446" tIns="46223" rIns="92446" bIns="46223" rtlCol="0"/>
          <a:lstStyle>
            <a:lvl1pPr algn="r">
              <a:defRPr sz="1200">
                <a:latin typeface="Arial" charset="0"/>
                <a:cs typeface="+mn-cs"/>
              </a:defRPr>
            </a:lvl1pPr>
          </a:lstStyle>
          <a:p>
            <a:pPr>
              <a:defRPr/>
            </a:pPr>
            <a:fld id="{5FB1170F-1FA0-4B2C-AA3D-AC74C7ADDE63}" type="datetimeFigureOut">
              <a:rPr lang="es-ES"/>
              <a:pPr>
                <a:defRPr/>
              </a:pPr>
              <a:t>15/11/2018</a:t>
            </a:fld>
            <a:endParaRPr lang="es-ES"/>
          </a:p>
        </p:txBody>
      </p:sp>
      <p:sp>
        <p:nvSpPr>
          <p:cNvPr id="4" name="3 Marcador de imagen de diapositiva"/>
          <p:cNvSpPr>
            <a:spLocks noGrp="1" noRot="1" noChangeAspect="1"/>
          </p:cNvSpPr>
          <p:nvPr>
            <p:ph type="sldImg" idx="2"/>
          </p:nvPr>
        </p:nvSpPr>
        <p:spPr>
          <a:xfrm>
            <a:off x="919163" y="744538"/>
            <a:ext cx="4960937" cy="3722687"/>
          </a:xfrm>
          <a:prstGeom prst="rect">
            <a:avLst/>
          </a:prstGeom>
          <a:noFill/>
          <a:ln w="12700">
            <a:solidFill>
              <a:prstClr val="black"/>
            </a:solidFill>
          </a:ln>
        </p:spPr>
        <p:txBody>
          <a:bodyPr vert="horz" lIns="92446" tIns="46223" rIns="92446" bIns="46223" rtlCol="0" anchor="ctr"/>
          <a:lstStyle/>
          <a:p>
            <a:pPr lvl="0"/>
            <a:endParaRPr lang="es-ES" noProof="0" smtClean="0"/>
          </a:p>
        </p:txBody>
      </p:sp>
      <p:sp>
        <p:nvSpPr>
          <p:cNvPr id="5" name="4 Marcador de notas"/>
          <p:cNvSpPr>
            <a:spLocks noGrp="1"/>
          </p:cNvSpPr>
          <p:nvPr>
            <p:ph type="body" sz="quarter" idx="3"/>
          </p:nvPr>
        </p:nvSpPr>
        <p:spPr>
          <a:xfrm>
            <a:off x="680551" y="4715835"/>
            <a:ext cx="5438140" cy="4466649"/>
          </a:xfrm>
          <a:prstGeom prst="rect">
            <a:avLst/>
          </a:prstGeom>
        </p:spPr>
        <p:txBody>
          <a:bodyPr vert="horz" lIns="92446" tIns="46223" rIns="92446" bIns="46223"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9428272"/>
            <a:ext cx="2946444" cy="496671"/>
          </a:xfrm>
          <a:prstGeom prst="rect">
            <a:avLst/>
          </a:prstGeom>
        </p:spPr>
        <p:txBody>
          <a:bodyPr vert="horz" lIns="92446" tIns="46223" rIns="92446" bIns="46223" rtlCol="0" anchor="b"/>
          <a:lstStyle>
            <a:lvl1pPr algn="l">
              <a:defRPr sz="1200">
                <a:latin typeface="Arial" charset="0"/>
                <a:cs typeface="+mn-cs"/>
              </a:defRPr>
            </a:lvl1pPr>
          </a:lstStyle>
          <a:p>
            <a:pPr>
              <a:defRPr/>
            </a:pPr>
            <a:endParaRPr lang="es-ES"/>
          </a:p>
        </p:txBody>
      </p:sp>
      <p:sp>
        <p:nvSpPr>
          <p:cNvPr id="7" name="6 Marcador de número de diapositiva"/>
          <p:cNvSpPr>
            <a:spLocks noGrp="1"/>
          </p:cNvSpPr>
          <p:nvPr>
            <p:ph type="sldNum" sz="quarter" idx="5"/>
          </p:nvPr>
        </p:nvSpPr>
        <p:spPr>
          <a:xfrm>
            <a:off x="3849663" y="9428272"/>
            <a:ext cx="2946443" cy="496671"/>
          </a:xfrm>
          <a:prstGeom prst="rect">
            <a:avLst/>
          </a:prstGeom>
        </p:spPr>
        <p:txBody>
          <a:bodyPr vert="horz" wrap="square" lIns="92446" tIns="46223" rIns="92446" bIns="46223" numCol="1" anchor="b" anchorCtr="0" compatLnSpc="1">
            <a:prstTxWarp prst="textNoShape">
              <a:avLst/>
            </a:prstTxWarp>
          </a:bodyPr>
          <a:lstStyle>
            <a:lvl1pPr algn="r">
              <a:defRPr sz="1200"/>
            </a:lvl1pPr>
          </a:lstStyle>
          <a:p>
            <a:fld id="{067DC715-1876-47A8-98B7-55117020D452}" type="slidenum">
              <a:rPr lang="es-ES"/>
              <a:pPr/>
              <a:t>‹Nº›</a:t>
            </a:fld>
            <a:endParaRPr lang="es-ES"/>
          </a:p>
        </p:txBody>
      </p:sp>
    </p:spTree>
    <p:extLst>
      <p:ext uri="{BB962C8B-B14F-4D97-AF65-F5344CB8AC3E}">
        <p14:creationId xmlns:p14="http://schemas.microsoft.com/office/powerpoint/2010/main" val="36555021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SV" dirty="0" smtClean="0"/>
          </a:p>
        </p:txBody>
      </p:sp>
      <p:sp>
        <p:nvSpPr>
          <p:cNvPr id="9220" name="3 Marcador de número de diapositiva"/>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D63DAEF-B4A2-497C-B345-A03D49FBCAA9}" type="slidenum">
              <a:rPr lang="es-ES"/>
              <a:pPr eaLnBrk="1" hangingPunct="1"/>
              <a:t>1</a:t>
            </a:fld>
            <a:endParaRPr lang="es-ES"/>
          </a:p>
        </p:txBody>
      </p:sp>
    </p:spTree>
    <p:extLst>
      <p:ext uri="{BB962C8B-B14F-4D97-AF65-F5344CB8AC3E}">
        <p14:creationId xmlns:p14="http://schemas.microsoft.com/office/powerpoint/2010/main" val="1083872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fld id="{B8A8CC7B-6126-4C51-9F59-26DCA141378E}" type="slidenum">
              <a:rPr lang="es-ES"/>
              <a:pPr/>
              <a:t>‹Nº›</a:t>
            </a:fld>
            <a:endParaRPr lang="es-ES"/>
          </a:p>
        </p:txBody>
      </p:sp>
    </p:spTree>
    <p:extLst>
      <p:ext uri="{BB962C8B-B14F-4D97-AF65-F5344CB8AC3E}">
        <p14:creationId xmlns:p14="http://schemas.microsoft.com/office/powerpoint/2010/main" val="340292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fld id="{5FCD21B9-9C86-454A-A982-B54D95DFA951}" type="slidenum">
              <a:rPr lang="es-ES"/>
              <a:pPr/>
              <a:t>‹Nº›</a:t>
            </a:fld>
            <a:endParaRPr lang="es-ES"/>
          </a:p>
        </p:txBody>
      </p:sp>
    </p:spTree>
    <p:extLst>
      <p:ext uri="{BB962C8B-B14F-4D97-AF65-F5344CB8AC3E}">
        <p14:creationId xmlns:p14="http://schemas.microsoft.com/office/powerpoint/2010/main" val="278925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fld id="{53CA6ABE-360F-4D41-9DB5-3013FFE910E2}" type="slidenum">
              <a:rPr lang="es-ES"/>
              <a:pPr/>
              <a:t>‹Nº›</a:t>
            </a:fld>
            <a:endParaRPr lang="es-ES"/>
          </a:p>
        </p:txBody>
      </p:sp>
    </p:spTree>
    <p:extLst>
      <p:ext uri="{BB962C8B-B14F-4D97-AF65-F5344CB8AC3E}">
        <p14:creationId xmlns:p14="http://schemas.microsoft.com/office/powerpoint/2010/main" val="4291579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id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fld id="{AE70E516-FBD7-4CA7-8F9D-296ECB7CAFB7}" type="slidenum">
              <a:rPr lang="es-ES"/>
              <a:pPr/>
              <a:t>‹Nº›</a:t>
            </a:fld>
            <a:endParaRPr lang="es-ES"/>
          </a:p>
        </p:txBody>
      </p:sp>
    </p:spTree>
    <p:extLst>
      <p:ext uri="{BB962C8B-B14F-4D97-AF65-F5344CB8AC3E}">
        <p14:creationId xmlns:p14="http://schemas.microsoft.com/office/powerpoint/2010/main" val="4220856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fld id="{B0DFEA80-FDA6-4468-A1FF-A66247F40A14}" type="slidenum">
              <a:rPr lang="es-ES"/>
              <a:pPr/>
              <a:t>‹Nº›</a:t>
            </a:fld>
            <a:endParaRPr lang="es-ES"/>
          </a:p>
        </p:txBody>
      </p:sp>
    </p:spTree>
    <p:extLst>
      <p:ext uri="{BB962C8B-B14F-4D97-AF65-F5344CB8AC3E}">
        <p14:creationId xmlns:p14="http://schemas.microsoft.com/office/powerpoint/2010/main" val="34502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fld id="{1EE66949-0357-4935-A9FC-9AF94F0E4507}" type="slidenum">
              <a:rPr lang="es-ES"/>
              <a:pPr/>
              <a:t>‹Nº›</a:t>
            </a:fld>
            <a:endParaRPr lang="es-ES"/>
          </a:p>
        </p:txBody>
      </p:sp>
    </p:spTree>
    <p:extLst>
      <p:ext uri="{BB962C8B-B14F-4D97-AF65-F5344CB8AC3E}">
        <p14:creationId xmlns:p14="http://schemas.microsoft.com/office/powerpoint/2010/main" val="1525567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fld id="{B86AD24D-7118-41C2-9C91-440079C1BE01}" type="slidenum">
              <a:rPr lang="es-ES"/>
              <a:pPr/>
              <a:t>‹Nº›</a:t>
            </a:fld>
            <a:endParaRPr lang="es-ES"/>
          </a:p>
        </p:txBody>
      </p:sp>
    </p:spTree>
    <p:extLst>
      <p:ext uri="{BB962C8B-B14F-4D97-AF65-F5344CB8AC3E}">
        <p14:creationId xmlns:p14="http://schemas.microsoft.com/office/powerpoint/2010/main" val="1175039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fld id="{8ED7F49C-A389-44F2-BDA7-A88F08600157}" type="slidenum">
              <a:rPr lang="es-ES"/>
              <a:pPr/>
              <a:t>‹Nº›</a:t>
            </a:fld>
            <a:endParaRPr lang="es-ES"/>
          </a:p>
        </p:txBody>
      </p:sp>
    </p:spTree>
    <p:extLst>
      <p:ext uri="{BB962C8B-B14F-4D97-AF65-F5344CB8AC3E}">
        <p14:creationId xmlns:p14="http://schemas.microsoft.com/office/powerpoint/2010/main" val="1795901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fld id="{EE4B7EB1-0DE4-41B2-AEB4-96F6F2DFB849}" type="slidenum">
              <a:rPr lang="es-ES"/>
              <a:pPr/>
              <a:t>‹Nº›</a:t>
            </a:fld>
            <a:endParaRPr lang="es-ES"/>
          </a:p>
        </p:txBody>
      </p:sp>
    </p:spTree>
    <p:extLst>
      <p:ext uri="{BB962C8B-B14F-4D97-AF65-F5344CB8AC3E}">
        <p14:creationId xmlns:p14="http://schemas.microsoft.com/office/powerpoint/2010/main" val="67705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fld id="{8B486474-3930-4784-BFA1-FE40EEDA4E60}" type="slidenum">
              <a:rPr lang="es-ES"/>
              <a:pPr/>
              <a:t>‹Nº›</a:t>
            </a:fld>
            <a:endParaRPr lang="es-ES"/>
          </a:p>
        </p:txBody>
      </p:sp>
    </p:spTree>
    <p:extLst>
      <p:ext uri="{BB962C8B-B14F-4D97-AF65-F5344CB8AC3E}">
        <p14:creationId xmlns:p14="http://schemas.microsoft.com/office/powerpoint/2010/main" val="148377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fld id="{999BDDBA-A4E9-4D72-8548-B0D162CF2417}" type="slidenum">
              <a:rPr lang="es-ES"/>
              <a:pPr/>
              <a:t>‹Nº›</a:t>
            </a:fld>
            <a:endParaRPr lang="es-ES"/>
          </a:p>
        </p:txBody>
      </p:sp>
    </p:spTree>
    <p:extLst>
      <p:ext uri="{BB962C8B-B14F-4D97-AF65-F5344CB8AC3E}">
        <p14:creationId xmlns:p14="http://schemas.microsoft.com/office/powerpoint/2010/main" val="3222396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fld id="{898273C9-7F2D-4EB2-82A5-C715293C1DD0}" type="slidenum">
              <a:rPr lang="es-ES"/>
              <a:pPr/>
              <a:t>‹Nº›</a:t>
            </a:fld>
            <a:endParaRPr lang="es-ES"/>
          </a:p>
        </p:txBody>
      </p:sp>
    </p:spTree>
    <p:extLst>
      <p:ext uri="{BB962C8B-B14F-4D97-AF65-F5344CB8AC3E}">
        <p14:creationId xmlns:p14="http://schemas.microsoft.com/office/powerpoint/2010/main" val="1984734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E2414DA-615E-4970-902D-A10EA6178499}"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2 CuadroTexto"/>
          <p:cNvSpPr txBox="1"/>
          <p:nvPr/>
        </p:nvSpPr>
        <p:spPr>
          <a:xfrm>
            <a:off x="710281" y="230520"/>
            <a:ext cx="6918810" cy="246221"/>
          </a:xfrm>
          <a:prstGeom prst="rect">
            <a:avLst/>
          </a:prstGeom>
          <a:noFill/>
        </p:spPr>
        <p:txBody>
          <a:bodyPr wrap="square" rtlCol="0">
            <a:spAutoFit/>
          </a:bodyPr>
          <a:lstStyle/>
          <a:p>
            <a:pPr algn="ctr"/>
            <a:r>
              <a:rPr lang="es-MX" sz="1000" b="1" dirty="0" smtClean="0"/>
              <a:t>PP </a:t>
            </a:r>
            <a:r>
              <a:rPr lang="es-MX" sz="1000" b="1" dirty="0"/>
              <a:t>E010  </a:t>
            </a:r>
            <a:r>
              <a:rPr lang="es-MX" sz="1000" b="1" dirty="0">
                <a:sym typeface="Symbol"/>
              </a:rPr>
              <a:t>Formación y </a:t>
            </a:r>
            <a:r>
              <a:rPr lang="es-MX" sz="1000" b="1" dirty="0" smtClean="0">
                <a:sym typeface="Symbol"/>
              </a:rPr>
              <a:t>capacitación de recursos humanos para </a:t>
            </a:r>
            <a:r>
              <a:rPr lang="es-MX" sz="1000" b="1" dirty="0">
                <a:sym typeface="Symbol"/>
              </a:rPr>
              <a:t>la salud</a:t>
            </a:r>
            <a:r>
              <a:rPr lang="es-MX" sz="1000" b="1" dirty="0" smtClean="0">
                <a:sym typeface="Symbol"/>
              </a:rPr>
              <a:t> </a:t>
            </a:r>
            <a:endParaRPr lang="es-MX" sz="1000" b="1" dirty="0"/>
          </a:p>
        </p:txBody>
      </p:sp>
      <p:pic>
        <p:nvPicPr>
          <p:cNvPr id="49"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41593" y="0"/>
            <a:ext cx="1505192" cy="498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41 Rectángulo"/>
          <p:cNvSpPr/>
          <p:nvPr/>
        </p:nvSpPr>
        <p:spPr>
          <a:xfrm>
            <a:off x="6807786" y="3078683"/>
            <a:ext cx="1822786" cy="13584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Tx/>
              <a:buChar char="-"/>
            </a:pPr>
            <a:endParaRPr lang="es-MX" sz="800" b="1" dirty="0">
              <a:solidFill>
                <a:schemeClr val="tx1"/>
              </a:solidFill>
              <a:latin typeface="Arial" pitchFamily="34" charset="0"/>
              <a:cs typeface="Arial" pitchFamily="34" charset="0"/>
            </a:endParaRPr>
          </a:p>
          <a:p>
            <a:pPr marL="85725" indent="-85725"/>
            <a:endParaRPr lang="es-MX" sz="1000" b="1" dirty="0">
              <a:solidFill>
                <a:schemeClr val="tx1"/>
              </a:solidFill>
              <a:latin typeface="Calibri" pitchFamily="34" charset="0"/>
              <a:cs typeface="Calibri" pitchFamily="34" charset="0"/>
            </a:endParaRPr>
          </a:p>
          <a:p>
            <a:pPr marL="85725" indent="-85725"/>
            <a:endParaRPr lang="es-MX" sz="1000" b="1" dirty="0">
              <a:solidFill>
                <a:schemeClr val="tx1"/>
              </a:solidFill>
              <a:latin typeface="Calibri" pitchFamily="34" charset="0"/>
              <a:cs typeface="Calibri" pitchFamily="34" charset="0"/>
            </a:endParaRPr>
          </a:p>
          <a:p>
            <a:pPr marL="85725" indent="-85725"/>
            <a:endParaRPr lang="es-MX" sz="1000" b="1" dirty="0">
              <a:solidFill>
                <a:schemeClr val="tx1"/>
              </a:solidFill>
              <a:latin typeface="Calibri" pitchFamily="34" charset="0"/>
              <a:cs typeface="Calibri" pitchFamily="34" charset="0"/>
            </a:endParaRPr>
          </a:p>
        </p:txBody>
      </p:sp>
      <p:grpSp>
        <p:nvGrpSpPr>
          <p:cNvPr id="16" name="Grupo 15"/>
          <p:cNvGrpSpPr/>
          <p:nvPr/>
        </p:nvGrpSpPr>
        <p:grpSpPr>
          <a:xfrm>
            <a:off x="2078142" y="579889"/>
            <a:ext cx="3639600" cy="1960036"/>
            <a:chOff x="2061545" y="276802"/>
            <a:chExt cx="3639600" cy="1960036"/>
          </a:xfrm>
        </p:grpSpPr>
        <p:sp>
          <p:nvSpPr>
            <p:cNvPr id="9" name="33 Rectángulo"/>
            <p:cNvSpPr/>
            <p:nvPr/>
          </p:nvSpPr>
          <p:spPr>
            <a:xfrm>
              <a:off x="2061545" y="1282760"/>
              <a:ext cx="3639600" cy="95407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4000" tIns="54000" rtlCol="0" anchor="ctr"/>
            <a:lstStyle/>
            <a:p>
              <a:pPr marL="87313" indent="-87313"/>
              <a:endParaRPr lang="es-MX" sz="800" b="1" dirty="0">
                <a:solidFill>
                  <a:schemeClr val="tx1"/>
                </a:solidFill>
                <a:latin typeface="Arial" pitchFamily="34" charset="0"/>
                <a:cs typeface="Arial" pitchFamily="34" charset="0"/>
              </a:endParaRPr>
            </a:p>
            <a:p>
              <a:pPr marL="87313" indent="-87313">
                <a:buFontTx/>
                <a:buChar char="-"/>
              </a:pPr>
              <a:r>
                <a:rPr lang="es-MX" sz="600" b="1" dirty="0" smtClean="0">
                  <a:solidFill>
                    <a:schemeClr val="tx1"/>
                  </a:solidFill>
                  <a:latin typeface="Arial" pitchFamily="34" charset="0"/>
                  <a:cs typeface="Arial" pitchFamily="34" charset="0"/>
                </a:rPr>
                <a:t>Eficacia en la formación de médicos especialistas (</a:t>
              </a:r>
              <a:r>
                <a:rPr lang="es-MX" sz="600" b="1" dirty="0">
                  <a:solidFill>
                    <a:schemeClr val="tx1"/>
                  </a:solidFill>
                  <a:latin typeface="Arial" pitchFamily="34" charset="0"/>
                  <a:cs typeface="Arial" pitchFamily="34" charset="0"/>
                </a:rPr>
                <a:t>A) </a:t>
              </a:r>
              <a:endParaRPr lang="es-MX" sz="600" b="1" dirty="0" smtClean="0">
                <a:solidFill>
                  <a:schemeClr val="tx1"/>
                </a:solidFill>
                <a:latin typeface="Arial" pitchFamily="34" charset="0"/>
                <a:cs typeface="Arial" pitchFamily="34" charset="0"/>
              </a:endParaRPr>
            </a:p>
            <a:p>
              <a:pPr marL="87313" indent="-87313">
                <a:buFontTx/>
                <a:buChar char="-"/>
              </a:pPr>
              <a:endParaRPr lang="es-MX" sz="600" b="1" dirty="0" smtClean="0">
                <a:solidFill>
                  <a:schemeClr val="tx1"/>
                </a:solidFill>
                <a:latin typeface="Arial" pitchFamily="34" charset="0"/>
                <a:cs typeface="Arial" pitchFamily="34" charset="0"/>
              </a:endParaRPr>
            </a:p>
            <a:p>
              <a:pPr marL="87313" indent="-87313">
                <a:buFontTx/>
                <a:buChar char="-"/>
              </a:pPr>
              <a:r>
                <a:rPr lang="es-MX" sz="600" b="1" dirty="0">
                  <a:solidFill>
                    <a:schemeClr val="tx1"/>
                  </a:solidFill>
                  <a:latin typeface="Arial" pitchFamily="34" charset="0"/>
                  <a:cs typeface="Arial" pitchFamily="34" charset="0"/>
                </a:rPr>
                <a:t>Eficiencia terminal de </a:t>
              </a:r>
              <a:r>
                <a:rPr lang="es-MX" sz="600" b="1" dirty="0" smtClean="0">
                  <a:solidFill>
                    <a:schemeClr val="tx1"/>
                  </a:solidFill>
                  <a:latin typeface="Arial" pitchFamily="34" charset="0"/>
                  <a:cs typeface="Arial" pitchFamily="34" charset="0"/>
                </a:rPr>
                <a:t>especializaciones no clínicas, maestrías y doctorados (A</a:t>
              </a:r>
              <a:r>
                <a:rPr lang="es-MX" sz="600" b="1" dirty="0">
                  <a:solidFill>
                    <a:schemeClr val="tx1"/>
                  </a:solidFill>
                  <a:latin typeface="Arial" pitchFamily="34" charset="0"/>
                  <a:cs typeface="Arial" pitchFamily="34" charset="0"/>
                </a:rPr>
                <a:t>) </a:t>
              </a:r>
            </a:p>
            <a:p>
              <a:pPr marL="87313" indent="-87313">
                <a:buFontTx/>
                <a:buChar char="-"/>
              </a:pPr>
              <a:endParaRPr lang="es-MX" sz="600" b="1" dirty="0">
                <a:solidFill>
                  <a:schemeClr val="tx1"/>
                </a:solidFill>
                <a:latin typeface="Arial" pitchFamily="34" charset="0"/>
                <a:cs typeface="Arial" pitchFamily="34" charset="0"/>
              </a:endParaRPr>
            </a:p>
            <a:p>
              <a:pPr marL="87313" indent="-87313">
                <a:buFontTx/>
                <a:buChar char="-"/>
              </a:pPr>
              <a:r>
                <a:rPr lang="es-MX" sz="600" b="1" dirty="0">
                  <a:solidFill>
                    <a:schemeClr val="tx1"/>
                  </a:solidFill>
                  <a:latin typeface="Arial" pitchFamily="34" charset="0"/>
                  <a:cs typeface="Arial" pitchFamily="34" charset="0"/>
                </a:rPr>
                <a:t>Porcentaje de </a:t>
              </a:r>
              <a:r>
                <a:rPr lang="es-MX" sz="600" b="1" dirty="0" smtClean="0">
                  <a:solidFill>
                    <a:schemeClr val="tx1"/>
                  </a:solidFill>
                  <a:latin typeface="Arial" pitchFamily="34" charset="0"/>
                  <a:cs typeface="Arial" pitchFamily="34" charset="0"/>
                </a:rPr>
                <a:t>profesionales de la salud que </a:t>
              </a:r>
              <a:r>
                <a:rPr lang="es-MX" sz="600" b="1" dirty="0">
                  <a:solidFill>
                    <a:schemeClr val="tx1"/>
                  </a:solidFill>
                  <a:latin typeface="Arial" pitchFamily="34" charset="0"/>
                  <a:cs typeface="Arial" pitchFamily="34" charset="0"/>
                </a:rPr>
                <a:t>concluyeron cursos de educación continua </a:t>
              </a:r>
              <a:r>
                <a:rPr lang="es-MX" sz="600" b="1" dirty="0" smtClean="0">
                  <a:solidFill>
                    <a:schemeClr val="tx1"/>
                  </a:solidFill>
                  <a:latin typeface="Arial" pitchFamily="34" charset="0"/>
                  <a:cs typeface="Arial" pitchFamily="34" charset="0"/>
                </a:rPr>
                <a:t>(T) </a:t>
              </a:r>
            </a:p>
            <a:p>
              <a:pPr marL="87313" indent="-87313">
                <a:buFontTx/>
                <a:buChar char="-"/>
              </a:pPr>
              <a:endParaRPr lang="es-MX" sz="600" b="1" dirty="0" smtClean="0">
                <a:solidFill>
                  <a:schemeClr val="tx1"/>
                </a:solidFill>
                <a:latin typeface="Arial" pitchFamily="34" charset="0"/>
                <a:cs typeface="Arial" pitchFamily="34" charset="0"/>
              </a:endParaRPr>
            </a:p>
            <a:p>
              <a:pPr marL="87313" indent="-87313">
                <a:buFontTx/>
                <a:buChar char="-"/>
              </a:pPr>
              <a:r>
                <a:rPr lang="es-MX" sz="600" dirty="0" smtClean="0">
                  <a:solidFill>
                    <a:srgbClr val="FF0000"/>
                  </a:solidFill>
                  <a:latin typeface="Arial" pitchFamily="34" charset="0"/>
                  <a:cs typeface="Arial" pitchFamily="34" charset="0"/>
                </a:rPr>
                <a:t>Porcentaje de servidores públicos que concluyen cursos de capacitación (T)</a:t>
              </a:r>
              <a:endParaRPr lang="es-MX" sz="400" dirty="0">
                <a:solidFill>
                  <a:schemeClr val="tx1"/>
                </a:solidFill>
                <a:latin typeface="Arial" pitchFamily="34" charset="0"/>
                <a:cs typeface="Arial" pitchFamily="34" charset="0"/>
              </a:endParaRPr>
            </a:p>
            <a:p>
              <a:pPr marL="87313" indent="-87313">
                <a:buFontTx/>
                <a:buChar char="-"/>
              </a:pPr>
              <a:endParaRPr lang="es-MX" sz="800" b="1" dirty="0">
                <a:solidFill>
                  <a:schemeClr val="tx1"/>
                </a:solidFill>
                <a:latin typeface="Arial" pitchFamily="34" charset="0"/>
                <a:cs typeface="Arial" pitchFamily="34" charset="0"/>
              </a:endParaRPr>
            </a:p>
          </p:txBody>
        </p:sp>
        <p:sp>
          <p:nvSpPr>
            <p:cNvPr id="10" name="34 Rectángulo"/>
            <p:cNvSpPr/>
            <p:nvPr/>
          </p:nvSpPr>
          <p:spPr>
            <a:xfrm>
              <a:off x="2062422" y="276802"/>
              <a:ext cx="3637846" cy="8481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36000" bIns="36000" rtlCol="0" anchor="ctr"/>
            <a:lstStyle/>
            <a:p>
              <a:pPr marL="87313" indent="-87313">
                <a:buFontTx/>
                <a:buChar char="-"/>
              </a:pPr>
              <a:endParaRPr lang="es-MX" sz="800" b="1" dirty="0" smtClean="0">
                <a:solidFill>
                  <a:schemeClr val="tx1"/>
                </a:solidFill>
                <a:latin typeface="Arial" panose="020B0604020202020204" pitchFamily="34" charset="0"/>
                <a:cs typeface="Arial" panose="020B0604020202020204" pitchFamily="34" charset="0"/>
              </a:endParaRPr>
            </a:p>
            <a:p>
              <a:pPr marL="72000">
                <a:spcBef>
                  <a:spcPts val="0"/>
                </a:spcBef>
                <a:buFontTx/>
                <a:buChar char="-"/>
              </a:pPr>
              <a:r>
                <a:rPr lang="es-MX" sz="600" b="1" dirty="0" smtClean="0">
                  <a:solidFill>
                    <a:schemeClr val="tx1"/>
                  </a:solidFill>
                  <a:latin typeface="Arial" pitchFamily="34" charset="0"/>
                  <a:cs typeface="Arial" pitchFamily="34" charset="0"/>
                </a:rPr>
                <a:t>  Tasa de incremento anual de plazas de médicos especialistas en formación (A) </a:t>
              </a:r>
              <a:endParaRPr lang="es-MX" sz="600" b="1" dirty="0">
                <a:solidFill>
                  <a:schemeClr val="tx1"/>
                </a:solidFill>
                <a:latin typeface="Arial" pitchFamily="34" charset="0"/>
                <a:cs typeface="Arial" pitchFamily="34" charset="0"/>
              </a:endParaRPr>
            </a:p>
            <a:p>
              <a:pPr marL="72000">
                <a:spcBef>
                  <a:spcPts val="0"/>
                </a:spcBef>
                <a:buFontTx/>
                <a:buChar char="-"/>
              </a:pPr>
              <a:endParaRPr lang="es-MX" sz="600" b="1" dirty="0">
                <a:solidFill>
                  <a:schemeClr val="tx1"/>
                </a:solidFill>
                <a:latin typeface="Arial" pitchFamily="34" charset="0"/>
                <a:cs typeface="Arial" pitchFamily="34" charset="0"/>
              </a:endParaRPr>
            </a:p>
            <a:p>
              <a:pPr marL="72000">
                <a:spcBef>
                  <a:spcPts val="0"/>
                </a:spcBef>
                <a:buFontTx/>
                <a:buChar char="-"/>
              </a:pPr>
              <a:r>
                <a:rPr lang="es-MX" sz="600" b="1" dirty="0" smtClean="0">
                  <a:solidFill>
                    <a:schemeClr val="tx1"/>
                  </a:solidFill>
                  <a:latin typeface="Arial" panose="020B0604020202020204" pitchFamily="34" charset="0"/>
                  <a:cs typeface="Arial" panose="020B0604020202020204" pitchFamily="34" charset="0"/>
                </a:rPr>
                <a:t>  Cobertura de plazas </a:t>
              </a:r>
              <a:r>
                <a:rPr lang="es-MX" sz="600" b="1" dirty="0">
                  <a:solidFill>
                    <a:schemeClr val="tx1"/>
                  </a:solidFill>
                  <a:latin typeface="Arial" panose="020B0604020202020204" pitchFamily="34" charset="0"/>
                  <a:cs typeface="Arial" panose="020B0604020202020204" pitchFamily="34" charset="0"/>
                </a:rPr>
                <a:t>de residentes </a:t>
              </a:r>
              <a:r>
                <a:rPr lang="es-MX" sz="600" b="1" dirty="0" smtClean="0">
                  <a:solidFill>
                    <a:schemeClr val="tx1"/>
                  </a:solidFill>
                  <a:latin typeface="Arial" panose="020B0604020202020204" pitchFamily="34" charset="0"/>
                  <a:cs typeface="Arial" panose="020B0604020202020204" pitchFamily="34" charset="0"/>
                </a:rPr>
                <a:t>(A)</a:t>
              </a:r>
            </a:p>
            <a:p>
              <a:pPr marL="72000">
                <a:spcBef>
                  <a:spcPts val="0"/>
                </a:spcBef>
                <a:buFontTx/>
                <a:buChar char="-"/>
              </a:pPr>
              <a:endParaRPr lang="es-MX" sz="600" b="1" dirty="0">
                <a:solidFill>
                  <a:schemeClr val="tx1"/>
                </a:solidFill>
                <a:latin typeface="Arial" panose="020B0604020202020204" pitchFamily="34" charset="0"/>
                <a:cs typeface="Arial" panose="020B0604020202020204" pitchFamily="34" charset="0"/>
              </a:endParaRPr>
            </a:p>
            <a:p>
              <a:pPr marL="72000">
                <a:spcBef>
                  <a:spcPts val="0"/>
                </a:spcBef>
                <a:buFontTx/>
                <a:buChar char="-"/>
              </a:pPr>
              <a:r>
                <a:rPr lang="es-MX" sz="600" b="1" dirty="0" smtClean="0">
                  <a:solidFill>
                    <a:schemeClr val="tx1"/>
                  </a:solidFill>
                  <a:latin typeface="Arial" panose="020B0604020202020204" pitchFamily="34" charset="0"/>
                  <a:cs typeface="Arial" panose="020B0604020202020204" pitchFamily="34" charset="0"/>
                </a:rPr>
                <a:t>  Eficiencia terminal de médicos especialistas en las entidades federativas (A)</a:t>
              </a:r>
            </a:p>
            <a:p>
              <a:pPr marL="72000">
                <a:spcBef>
                  <a:spcPts val="0"/>
                </a:spcBef>
                <a:buFontTx/>
                <a:buChar char="-"/>
              </a:pPr>
              <a:endParaRPr lang="es-MX" sz="600" b="1" dirty="0">
                <a:solidFill>
                  <a:schemeClr val="tx1"/>
                </a:solidFill>
                <a:latin typeface="Arial" panose="020B0604020202020204" pitchFamily="34" charset="0"/>
                <a:cs typeface="Arial" panose="020B0604020202020204" pitchFamily="34" charset="0"/>
              </a:endParaRPr>
            </a:p>
            <a:p>
              <a:pPr marL="72000">
                <a:spcBef>
                  <a:spcPts val="0"/>
                </a:spcBef>
                <a:buFontTx/>
                <a:buChar char="-"/>
              </a:pPr>
              <a:r>
                <a:rPr lang="es-MX" sz="700" b="1" dirty="0" smtClean="0">
                  <a:solidFill>
                    <a:schemeClr val="tx1"/>
                  </a:solidFill>
                  <a:latin typeface="Arial" panose="020B0604020202020204" pitchFamily="34" charset="0"/>
                  <a:cs typeface="Arial" panose="020B0604020202020204" pitchFamily="34" charset="0"/>
                </a:rPr>
                <a:t> </a:t>
              </a:r>
              <a:r>
                <a:rPr lang="es-MX" sz="600" b="1" dirty="0" smtClean="0">
                  <a:solidFill>
                    <a:srgbClr val="FF0000"/>
                  </a:solidFill>
                  <a:latin typeface="Arial" panose="020B0604020202020204" pitchFamily="34" charset="0"/>
                  <a:cs typeface="Arial" panose="020B0604020202020204" pitchFamily="34" charset="0"/>
                </a:rPr>
                <a:t>Porcentaje de servidores públicos capacitados (A)</a:t>
              </a:r>
              <a:endParaRPr lang="es-MX" sz="600" b="1" dirty="0">
                <a:solidFill>
                  <a:schemeClr val="tx1"/>
                </a:solidFill>
                <a:effectLst>
                  <a:glow rad="127000">
                    <a:srgbClr val="FFFF00"/>
                  </a:glow>
                </a:effectLst>
                <a:latin typeface="Arial" pitchFamily="34" charset="0"/>
                <a:cs typeface="Arial" pitchFamily="34" charset="0"/>
              </a:endParaRPr>
            </a:p>
          </p:txBody>
        </p:sp>
      </p:grpSp>
      <p:cxnSp>
        <p:nvCxnSpPr>
          <p:cNvPr id="25" name="Conector recto 24"/>
          <p:cNvCxnSpPr>
            <a:stCxn id="10" idx="2"/>
            <a:endCxn id="9" idx="0"/>
          </p:cNvCxnSpPr>
          <p:nvPr/>
        </p:nvCxnSpPr>
        <p:spPr>
          <a:xfrm>
            <a:off x="3897942" y="1428063"/>
            <a:ext cx="0" cy="1577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73 CuadroTexto"/>
          <p:cNvSpPr txBox="1">
            <a:spLocks noChangeArrowheads="1"/>
          </p:cNvSpPr>
          <p:nvPr/>
        </p:nvSpPr>
        <p:spPr bwMode="auto">
          <a:xfrm>
            <a:off x="2060263" y="40177"/>
            <a:ext cx="55688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MX" altLang="es-MX" sz="1000" b="1" dirty="0" smtClean="0">
                <a:cs typeface="Arial" panose="020B0604020202020204" pitchFamily="34" charset="0"/>
              </a:rPr>
              <a:t>Matriz de Indicadores para Resultados 2019           NOVIEMBRE 15 2018 FINAL   </a:t>
            </a:r>
            <a:endParaRPr lang="es-MX" altLang="es-MX" sz="1000" b="1" dirty="0">
              <a:cs typeface="Arial" panose="020B0604020202020204" pitchFamily="34" charset="0"/>
            </a:endParaRPr>
          </a:p>
        </p:txBody>
      </p:sp>
      <p:cxnSp>
        <p:nvCxnSpPr>
          <p:cNvPr id="14" name="Conector recto 13"/>
          <p:cNvCxnSpPr>
            <a:stCxn id="9" idx="2"/>
            <a:endCxn id="9" idx="2"/>
          </p:cNvCxnSpPr>
          <p:nvPr/>
        </p:nvCxnSpPr>
        <p:spPr>
          <a:xfrm>
            <a:off x="3897942" y="2539925"/>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28 Rectángulo"/>
          <p:cNvSpPr/>
          <p:nvPr/>
        </p:nvSpPr>
        <p:spPr>
          <a:xfrm>
            <a:off x="350433" y="370138"/>
            <a:ext cx="1600522" cy="10846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600" b="1" i="1" dirty="0" smtClean="0">
                <a:solidFill>
                  <a:schemeClr val="tx1"/>
                </a:solidFill>
                <a:latin typeface="Arial" pitchFamily="34" charset="0"/>
                <a:cs typeface="Arial" pitchFamily="34" charset="0"/>
              </a:rPr>
              <a:t>Contribuir a asegurar la generación y el uso efectivo de los recursos en salud mediante el desarrollo de competencias técnico-médicas y de gestión de los profesionales de la salud de acuerdo con las necesidades de salud de la población</a:t>
            </a:r>
            <a:endParaRPr lang="es-MX" sz="600" b="1" i="1" dirty="0">
              <a:solidFill>
                <a:schemeClr val="tx1"/>
              </a:solidFill>
              <a:latin typeface="+mj-lt"/>
              <a:cs typeface="Arial" pitchFamily="34" charset="0"/>
            </a:endParaRPr>
          </a:p>
        </p:txBody>
      </p:sp>
      <p:sp>
        <p:nvSpPr>
          <p:cNvPr id="42" name="28 Rectángulo"/>
          <p:cNvSpPr/>
          <p:nvPr/>
        </p:nvSpPr>
        <p:spPr>
          <a:xfrm>
            <a:off x="425496" y="1612762"/>
            <a:ext cx="1581398" cy="6912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600" b="1" i="1" dirty="0" smtClean="0">
                <a:solidFill>
                  <a:schemeClr val="tx1"/>
                </a:solidFill>
              </a:rPr>
              <a:t>Profesionales de la salud desarrollan competencias técnico-médicas </a:t>
            </a:r>
            <a:r>
              <a:rPr lang="es-MX" sz="600" b="1" i="1" dirty="0">
                <a:solidFill>
                  <a:schemeClr val="tx1"/>
                </a:solidFill>
              </a:rPr>
              <a:t>y de gestión acordes con las </a:t>
            </a:r>
            <a:r>
              <a:rPr lang="es-MX" sz="600" b="1" i="1" dirty="0" smtClean="0">
                <a:solidFill>
                  <a:schemeClr val="tx1"/>
                </a:solidFill>
              </a:rPr>
              <a:t>necesidades </a:t>
            </a:r>
            <a:r>
              <a:rPr lang="es-MX" sz="600" b="1" i="1" dirty="0">
                <a:solidFill>
                  <a:schemeClr val="tx1"/>
                </a:solidFill>
              </a:rPr>
              <a:t>de </a:t>
            </a:r>
            <a:r>
              <a:rPr lang="es-MX" sz="600" b="1" i="1" dirty="0" smtClean="0">
                <a:solidFill>
                  <a:schemeClr val="tx1"/>
                </a:solidFill>
              </a:rPr>
              <a:t>la salud de la </a:t>
            </a:r>
            <a:r>
              <a:rPr lang="es-MX" sz="600" b="1" i="1" dirty="0">
                <a:solidFill>
                  <a:schemeClr val="tx1"/>
                </a:solidFill>
              </a:rPr>
              <a:t>población.</a:t>
            </a:r>
            <a:endParaRPr lang="es-MX" sz="600" b="1" i="1" dirty="0">
              <a:solidFill>
                <a:schemeClr val="tx1"/>
              </a:solidFill>
              <a:cs typeface="Arial" pitchFamily="34" charset="0"/>
            </a:endParaRPr>
          </a:p>
        </p:txBody>
      </p:sp>
      <p:cxnSp>
        <p:nvCxnSpPr>
          <p:cNvPr id="52" name="Conector angular 51"/>
          <p:cNvCxnSpPr>
            <a:stCxn id="53" idx="0"/>
            <a:endCxn id="9" idx="2"/>
          </p:cNvCxnSpPr>
          <p:nvPr/>
        </p:nvCxnSpPr>
        <p:spPr>
          <a:xfrm rot="5400000" flipH="1" flipV="1">
            <a:off x="3124090" y="2026514"/>
            <a:ext cx="260441" cy="1287264"/>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Conector angular 54"/>
          <p:cNvCxnSpPr>
            <a:stCxn id="62" idx="0"/>
            <a:endCxn id="9" idx="2"/>
          </p:cNvCxnSpPr>
          <p:nvPr/>
        </p:nvCxnSpPr>
        <p:spPr>
          <a:xfrm rot="16200000" flipV="1">
            <a:off x="5241222" y="1196646"/>
            <a:ext cx="265483" cy="2952042"/>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22 Rectángulo"/>
          <p:cNvSpPr/>
          <p:nvPr/>
        </p:nvSpPr>
        <p:spPr>
          <a:xfrm>
            <a:off x="5717742" y="718168"/>
            <a:ext cx="3310240" cy="656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mj-lt"/>
              <a:buAutoNum type="arabicPeriod"/>
            </a:pPr>
            <a:r>
              <a:rPr lang="es-MX" sz="700" b="1" dirty="0" smtClean="0">
                <a:solidFill>
                  <a:schemeClr val="tx1"/>
                </a:solidFill>
              </a:rPr>
              <a:t> </a:t>
            </a:r>
            <a:r>
              <a:rPr lang="es-MX" sz="600" b="1" dirty="0" smtClean="0">
                <a:solidFill>
                  <a:schemeClr val="tx1"/>
                </a:solidFill>
              </a:rPr>
              <a:t>Se fortalece la política nacional para la formación, desarrollo y capacitación de profesionales de la salud</a:t>
            </a:r>
          </a:p>
          <a:p>
            <a:pPr marL="88900" indent="-88900">
              <a:buFont typeface="+mj-lt"/>
              <a:buAutoNum type="arabicPeriod"/>
            </a:pPr>
            <a:endParaRPr lang="es-MX" sz="600" b="1" dirty="0">
              <a:solidFill>
                <a:schemeClr val="tx1"/>
              </a:solidFill>
            </a:endParaRPr>
          </a:p>
          <a:p>
            <a:pPr marL="88900" indent="-88900">
              <a:buFont typeface="+mj-lt"/>
              <a:buAutoNum type="arabicPeriod"/>
            </a:pPr>
            <a:r>
              <a:rPr lang="es-MX" sz="600" b="1" dirty="0" smtClean="0">
                <a:solidFill>
                  <a:schemeClr val="tx1"/>
                </a:solidFill>
              </a:rPr>
              <a:t>Congruencia de recursos presupuestales con necesidades no cubiertas de formación de especialistas </a:t>
            </a:r>
          </a:p>
          <a:p>
            <a:pPr marL="88900" indent="-88900">
              <a:buFont typeface="+mj-lt"/>
              <a:buAutoNum type="arabicPeriod"/>
            </a:pPr>
            <a:endParaRPr lang="es-MX" sz="600" b="1" dirty="0" smtClean="0">
              <a:solidFill>
                <a:schemeClr val="tx1"/>
              </a:solidFill>
            </a:endParaRPr>
          </a:p>
          <a:p>
            <a:pPr marL="88900" indent="-88900">
              <a:buFont typeface="+mj-lt"/>
              <a:buAutoNum type="arabicPeriod"/>
            </a:pPr>
            <a:r>
              <a:rPr lang="es-MX" sz="600" b="1" dirty="0" smtClean="0">
                <a:solidFill>
                  <a:schemeClr val="tx1"/>
                </a:solidFill>
              </a:rPr>
              <a:t>Recursos humanos se forman de acuerdo con las necesidades de salud de la población orientados por el diagnostico realizado por la Comisión Interinstitucional de Formación de Recursos Humanos para la Salud.</a:t>
            </a:r>
          </a:p>
          <a:p>
            <a:pPr marL="88900" indent="-88900">
              <a:buFont typeface="+mj-lt"/>
              <a:buAutoNum type="arabicPeriod"/>
            </a:pPr>
            <a:endParaRPr lang="es-MX" sz="600" b="1" dirty="0">
              <a:solidFill>
                <a:schemeClr val="tx1"/>
              </a:solidFill>
            </a:endParaRPr>
          </a:p>
          <a:p>
            <a:endParaRPr lang="es-MX" sz="700" b="1" i="1" dirty="0">
              <a:solidFill>
                <a:schemeClr val="tx1"/>
              </a:solidFill>
              <a:latin typeface="Arial" pitchFamily="34" charset="0"/>
              <a:cs typeface="Arial" pitchFamily="34" charset="0"/>
            </a:endParaRPr>
          </a:p>
        </p:txBody>
      </p:sp>
      <p:sp>
        <p:nvSpPr>
          <p:cNvPr id="50" name="22 Rectángulo"/>
          <p:cNvSpPr/>
          <p:nvPr/>
        </p:nvSpPr>
        <p:spPr>
          <a:xfrm>
            <a:off x="5724127" y="1592196"/>
            <a:ext cx="3283997" cy="7323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r>
              <a:rPr lang="es-MX" sz="600" b="1" dirty="0">
                <a:solidFill>
                  <a:schemeClr val="tx1"/>
                </a:solidFill>
                <a:latin typeface="+mj-lt"/>
              </a:rPr>
              <a:t>1. </a:t>
            </a:r>
            <a:r>
              <a:rPr lang="es-MX" sz="600" b="1" dirty="0" smtClean="0">
                <a:solidFill>
                  <a:schemeClr val="tx1"/>
                </a:solidFill>
                <a:latin typeface="+mj-lt"/>
              </a:rPr>
              <a:t>Profesionales de la salud formados son empleados en la rama de su especialidad.</a:t>
            </a:r>
          </a:p>
          <a:p>
            <a:endParaRPr lang="es-MX" sz="600" b="1" dirty="0">
              <a:solidFill>
                <a:schemeClr val="tx1"/>
              </a:solidFill>
              <a:latin typeface="+mj-lt"/>
            </a:endParaRPr>
          </a:p>
          <a:p>
            <a:pPr marL="88900" indent="-88900"/>
            <a:r>
              <a:rPr lang="es-MX" sz="600" b="1" dirty="0">
                <a:solidFill>
                  <a:schemeClr val="tx1"/>
                </a:solidFill>
                <a:latin typeface="+mj-lt"/>
              </a:rPr>
              <a:t>2. </a:t>
            </a:r>
            <a:r>
              <a:rPr lang="es-MX" sz="600" b="1" dirty="0" smtClean="0">
                <a:solidFill>
                  <a:schemeClr val="tx1"/>
                </a:solidFill>
                <a:latin typeface="+mj-lt"/>
              </a:rPr>
              <a:t>Profesionales de la salud y personal servidor público egresados se desempeñan adecuadamente en su área de formación.</a:t>
            </a:r>
            <a:endParaRPr lang="es-MX" sz="600" b="1" dirty="0">
              <a:solidFill>
                <a:schemeClr val="tx1"/>
              </a:solidFill>
              <a:latin typeface="+mj-lt"/>
            </a:endParaRPr>
          </a:p>
          <a:p>
            <a:pPr marL="88900" indent="-88900"/>
            <a:endParaRPr lang="es-MX" sz="600" b="1" dirty="0" smtClean="0">
              <a:solidFill>
                <a:schemeClr val="tx1"/>
              </a:solidFill>
              <a:latin typeface="+mj-lt"/>
            </a:endParaRPr>
          </a:p>
          <a:p>
            <a:pPr marL="88900" indent="-88900"/>
            <a:r>
              <a:rPr lang="es-MX" sz="600" b="1" dirty="0" smtClean="0">
                <a:solidFill>
                  <a:schemeClr val="tx1"/>
                </a:solidFill>
                <a:latin typeface="+mj-lt"/>
              </a:rPr>
              <a:t>3. La población cuenta con recursos y medios de acceso a los profesionistas formados</a:t>
            </a:r>
            <a:endParaRPr lang="es-MX" sz="600" b="1" dirty="0">
              <a:solidFill>
                <a:schemeClr val="tx1"/>
              </a:solidFill>
              <a:latin typeface="+mj-lt"/>
            </a:endParaRPr>
          </a:p>
        </p:txBody>
      </p:sp>
      <p:grpSp>
        <p:nvGrpSpPr>
          <p:cNvPr id="26" name="Grupo 25"/>
          <p:cNvGrpSpPr/>
          <p:nvPr/>
        </p:nvGrpSpPr>
        <p:grpSpPr>
          <a:xfrm>
            <a:off x="5232065" y="2805408"/>
            <a:ext cx="3635118" cy="1467526"/>
            <a:chOff x="4786955" y="4582622"/>
            <a:chExt cx="3635118" cy="1710000"/>
          </a:xfrm>
          <a:noFill/>
        </p:grpSpPr>
        <p:grpSp>
          <p:nvGrpSpPr>
            <p:cNvPr id="2" name="Grupo 1"/>
            <p:cNvGrpSpPr/>
            <p:nvPr/>
          </p:nvGrpSpPr>
          <p:grpSpPr>
            <a:xfrm>
              <a:off x="4786955" y="4582622"/>
              <a:ext cx="2436998" cy="1710000"/>
              <a:chOff x="4730969" y="3026764"/>
              <a:chExt cx="2436998" cy="1710000"/>
            </a:xfrm>
            <a:grpFill/>
          </p:grpSpPr>
          <p:grpSp>
            <p:nvGrpSpPr>
              <p:cNvPr id="6" name="Grupo 5"/>
              <p:cNvGrpSpPr/>
              <p:nvPr/>
            </p:nvGrpSpPr>
            <p:grpSpPr>
              <a:xfrm>
                <a:off x="4730969" y="3026764"/>
                <a:ext cx="2436998" cy="1710000"/>
                <a:chOff x="4372790" y="2338796"/>
                <a:chExt cx="2436998" cy="1710000"/>
              </a:xfrm>
              <a:grpFill/>
            </p:grpSpPr>
            <p:sp>
              <p:nvSpPr>
                <p:cNvPr id="62" name="37 Rectángulo"/>
                <p:cNvSpPr/>
                <p:nvPr/>
              </p:nvSpPr>
              <p:spPr>
                <a:xfrm>
                  <a:off x="5171630" y="2338796"/>
                  <a:ext cx="1638158" cy="17100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5725" indent="-85725">
                    <a:buFontTx/>
                    <a:buChar char="-"/>
                  </a:pPr>
                  <a:endParaRPr lang="es-MX" sz="800" b="1" dirty="0">
                    <a:solidFill>
                      <a:schemeClr val="tx1"/>
                    </a:solidFill>
                    <a:latin typeface="Arial" pitchFamily="34" charset="0"/>
                    <a:cs typeface="Arial" pitchFamily="34" charset="0"/>
                  </a:endParaRPr>
                </a:p>
                <a:p>
                  <a:pPr marL="85725" indent="-85725">
                    <a:buFontTx/>
                    <a:buChar char="-"/>
                  </a:pPr>
                  <a:endParaRPr lang="es-MX" sz="800" b="1" dirty="0">
                    <a:solidFill>
                      <a:schemeClr val="tx1"/>
                    </a:solidFill>
                    <a:latin typeface="Arial" pitchFamily="34" charset="0"/>
                    <a:cs typeface="Arial" pitchFamily="34" charset="0"/>
                  </a:endParaRPr>
                </a:p>
                <a:p>
                  <a:endParaRPr lang="es-MX" sz="800" b="1" dirty="0">
                    <a:solidFill>
                      <a:schemeClr val="tx1"/>
                    </a:solidFill>
                    <a:latin typeface="Arial" pitchFamily="34" charset="0"/>
                    <a:cs typeface="Arial" pitchFamily="34" charset="0"/>
                  </a:endParaRPr>
                </a:p>
              </p:txBody>
            </p:sp>
            <p:sp>
              <p:nvSpPr>
                <p:cNvPr id="58" name="28 Rectángulo"/>
                <p:cNvSpPr/>
                <p:nvPr/>
              </p:nvSpPr>
              <p:spPr>
                <a:xfrm>
                  <a:off x="4372790" y="2369367"/>
                  <a:ext cx="831454" cy="15945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600" b="1" i="1" dirty="0" smtClean="0">
                      <a:solidFill>
                        <a:schemeClr val="tx1"/>
                      </a:solidFill>
                      <a:latin typeface="Arial" pitchFamily="34" charset="0"/>
                      <a:cs typeface="Arial" pitchFamily="34" charset="0"/>
                    </a:rPr>
                    <a:t>Capacitación otorgada a los servidores públicos</a:t>
                  </a:r>
                  <a:endParaRPr lang="es-MX" sz="600" b="1" i="1" dirty="0">
                    <a:solidFill>
                      <a:schemeClr val="tx1"/>
                    </a:solidFill>
                    <a:latin typeface="Arial" pitchFamily="34" charset="0"/>
                    <a:cs typeface="Arial" pitchFamily="34" charset="0"/>
                  </a:endParaRPr>
                </a:p>
              </p:txBody>
            </p:sp>
          </p:grpSp>
          <p:sp>
            <p:nvSpPr>
              <p:cNvPr id="45" name="28 Rectángulo"/>
              <p:cNvSpPr/>
              <p:nvPr/>
            </p:nvSpPr>
            <p:spPr>
              <a:xfrm>
                <a:off x="5562423" y="3153155"/>
                <a:ext cx="1565571" cy="14987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075" indent="-92075">
                  <a:buFont typeface="Arial" panose="020B0604020202020204" pitchFamily="34" charset="0"/>
                  <a:buChar char="-"/>
                </a:pPr>
                <a:r>
                  <a:rPr lang="es-MX" sz="600" b="1" dirty="0" smtClean="0">
                    <a:solidFill>
                      <a:srgbClr val="FF0000"/>
                    </a:solidFill>
                    <a:latin typeface="Arial" pitchFamily="34" charset="0"/>
                    <a:cs typeface="Arial" pitchFamily="34" charset="0"/>
                  </a:rPr>
                  <a:t>Porcentaje de eventos de capacitación realizados satisfactoriamente (T)</a:t>
                </a:r>
              </a:p>
              <a:p>
                <a:pPr marL="92075" indent="-92075">
                  <a:buFont typeface="Arial" panose="020B0604020202020204" pitchFamily="34" charset="0"/>
                  <a:buChar char="-"/>
                </a:pPr>
                <a:endParaRPr lang="es-MX" sz="600" b="1" dirty="0" smtClean="0">
                  <a:solidFill>
                    <a:srgbClr val="FF0000"/>
                  </a:solidFill>
                  <a:latin typeface="Arial" pitchFamily="34" charset="0"/>
                  <a:cs typeface="Arial" pitchFamily="34" charset="0"/>
                </a:endParaRPr>
              </a:p>
              <a:p>
                <a:endParaRPr lang="es-MX" sz="600" b="1" dirty="0">
                  <a:solidFill>
                    <a:srgbClr val="FF0000"/>
                  </a:solidFill>
                  <a:latin typeface="Arial" pitchFamily="34" charset="0"/>
                  <a:cs typeface="Arial" pitchFamily="34" charset="0"/>
                </a:endParaRPr>
              </a:p>
              <a:p>
                <a:pPr marL="92075" indent="-92075">
                  <a:buFont typeface="Arial" panose="020B0604020202020204" pitchFamily="34" charset="0"/>
                  <a:buChar char="-"/>
                </a:pPr>
                <a:r>
                  <a:rPr lang="es-MX" sz="600" b="1" dirty="0" smtClean="0">
                    <a:solidFill>
                      <a:srgbClr val="FF0000"/>
                    </a:solidFill>
                    <a:latin typeface="Arial" pitchFamily="34" charset="0"/>
                    <a:cs typeface="Arial" pitchFamily="34" charset="0"/>
                  </a:rPr>
                  <a:t>Porcentaje del presupuesto destinado a capacitación respecto al total ejercido por la institución (T)</a:t>
                </a:r>
                <a:endParaRPr lang="es-MX" sz="1200" b="1" dirty="0" smtClean="0">
                  <a:solidFill>
                    <a:srgbClr val="FF0000"/>
                  </a:solidFill>
                  <a:latin typeface="Arial" pitchFamily="34" charset="0"/>
                  <a:cs typeface="Arial" pitchFamily="34" charset="0"/>
                </a:endParaRPr>
              </a:p>
            </p:txBody>
          </p:sp>
        </p:grpSp>
        <p:sp>
          <p:nvSpPr>
            <p:cNvPr id="61" name="22 Rectángulo"/>
            <p:cNvSpPr/>
            <p:nvPr/>
          </p:nvSpPr>
          <p:spPr>
            <a:xfrm>
              <a:off x="7207766" y="4758980"/>
              <a:ext cx="1214307" cy="97907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buAutoNum type="arabicPeriod"/>
              </a:pPr>
              <a:r>
                <a:rPr lang="es-MX" sz="600" b="1" dirty="0" smtClean="0">
                  <a:solidFill>
                    <a:schemeClr val="tx1"/>
                  </a:solidFill>
                </a:rPr>
                <a:t>Los </a:t>
              </a:r>
              <a:r>
                <a:rPr lang="es-MX" sz="600" b="1" dirty="0">
                  <a:solidFill>
                    <a:schemeClr val="tx1"/>
                  </a:solidFill>
                </a:rPr>
                <a:t>servidores públicos </a:t>
              </a:r>
              <a:r>
                <a:rPr lang="es-MX" sz="600" b="1" dirty="0" smtClean="0">
                  <a:solidFill>
                    <a:schemeClr val="tx1"/>
                  </a:solidFill>
                </a:rPr>
                <a:t>cumplen con los requisitos para acreditar los eventos de capacitación.</a:t>
              </a:r>
            </a:p>
          </p:txBody>
        </p:sp>
      </p:grpSp>
      <p:grpSp>
        <p:nvGrpSpPr>
          <p:cNvPr id="23" name="Grupo 22"/>
          <p:cNvGrpSpPr/>
          <p:nvPr/>
        </p:nvGrpSpPr>
        <p:grpSpPr>
          <a:xfrm>
            <a:off x="509303" y="2800366"/>
            <a:ext cx="4544336" cy="1292662"/>
            <a:chOff x="85404" y="3326614"/>
            <a:chExt cx="3887598" cy="1449283"/>
          </a:xfrm>
        </p:grpSpPr>
        <p:grpSp>
          <p:nvGrpSpPr>
            <p:cNvPr id="5" name="Grupo 4"/>
            <p:cNvGrpSpPr/>
            <p:nvPr/>
          </p:nvGrpSpPr>
          <p:grpSpPr>
            <a:xfrm>
              <a:off x="85404" y="3326614"/>
              <a:ext cx="2953483" cy="1449283"/>
              <a:chOff x="-156231" y="2320509"/>
              <a:chExt cx="1695792" cy="2019240"/>
            </a:xfrm>
          </p:grpSpPr>
          <p:sp>
            <p:nvSpPr>
              <p:cNvPr id="53" name="59 Rectángulo"/>
              <p:cNvSpPr/>
              <p:nvPr/>
            </p:nvSpPr>
            <p:spPr>
              <a:xfrm>
                <a:off x="212323" y="2320509"/>
                <a:ext cx="1327238" cy="201924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87313" indent="-87313">
                  <a:buFontTx/>
                  <a:buChar char="-"/>
                </a:pPr>
                <a:r>
                  <a:rPr lang="es-MX" sz="600" b="1" dirty="0" smtClean="0">
                    <a:solidFill>
                      <a:schemeClr val="tx1"/>
                    </a:solidFill>
                    <a:latin typeface="Arial" panose="020B0604020202020204" pitchFamily="34" charset="0"/>
                    <a:cs typeface="Arial" pitchFamily="34" charset="0"/>
                  </a:rPr>
                  <a:t>Porcentaje de cursos de formación con percepción de calidad satisfactoria (A)</a:t>
                </a:r>
              </a:p>
              <a:p>
                <a:pPr marL="87313" indent="-87313">
                  <a:buFontTx/>
                  <a:buChar char="-"/>
                </a:pPr>
                <a:endParaRPr lang="es-MX" sz="600" b="1" dirty="0">
                  <a:solidFill>
                    <a:schemeClr val="tx1"/>
                  </a:solidFill>
                  <a:latin typeface="Arial" panose="020B0604020202020204" pitchFamily="34" charset="0"/>
                  <a:cs typeface="Arial" pitchFamily="34" charset="0"/>
                </a:endParaRPr>
              </a:p>
              <a:p>
                <a:pPr marL="87313" indent="-87313">
                  <a:buFontTx/>
                  <a:buChar char="-"/>
                </a:pPr>
                <a:r>
                  <a:rPr lang="es-MX" sz="600" b="1" dirty="0" smtClean="0">
                    <a:solidFill>
                      <a:schemeClr val="tx1"/>
                    </a:solidFill>
                    <a:latin typeface="Arial" panose="020B0604020202020204" pitchFamily="34" charset="0"/>
                    <a:cs typeface="Arial" pitchFamily="34" charset="0"/>
                  </a:rPr>
                  <a:t>Porcentaje de cursos de especialización </a:t>
                </a:r>
                <a:r>
                  <a:rPr lang="es-MX" sz="600" b="1" dirty="0">
                    <a:solidFill>
                      <a:schemeClr val="tx1"/>
                    </a:solidFill>
                    <a:latin typeface="Arial" pitchFamily="34" charset="0"/>
                    <a:cs typeface="Arial" pitchFamily="34" charset="0"/>
                  </a:rPr>
                  <a:t>no </a:t>
                </a:r>
                <a:r>
                  <a:rPr lang="es-MX" sz="600" b="1" dirty="0" smtClean="0">
                    <a:solidFill>
                      <a:schemeClr val="tx1"/>
                    </a:solidFill>
                    <a:latin typeface="Arial" pitchFamily="34" charset="0"/>
                    <a:cs typeface="Arial" pitchFamily="34" charset="0"/>
                  </a:rPr>
                  <a:t>clínica, </a:t>
                </a:r>
                <a:r>
                  <a:rPr lang="es-MX" sz="600" b="1" dirty="0">
                    <a:solidFill>
                      <a:schemeClr val="tx1"/>
                    </a:solidFill>
                    <a:latin typeface="Arial" pitchFamily="34" charset="0"/>
                    <a:cs typeface="Arial" pitchFamily="34" charset="0"/>
                  </a:rPr>
                  <a:t>maestrías y doctorados </a:t>
                </a:r>
                <a:r>
                  <a:rPr lang="es-MX" sz="600" b="1" dirty="0" smtClean="0">
                    <a:solidFill>
                      <a:schemeClr val="tx1"/>
                    </a:solidFill>
                    <a:latin typeface="Arial" panose="020B0604020202020204" pitchFamily="34" charset="0"/>
                    <a:cs typeface="Arial" pitchFamily="34" charset="0"/>
                  </a:rPr>
                  <a:t>con percepción de calidad satisfactoria (A)</a:t>
                </a:r>
              </a:p>
              <a:p>
                <a:pPr marL="87313" indent="-87313">
                  <a:buFontTx/>
                  <a:buChar char="-"/>
                </a:pPr>
                <a:endParaRPr lang="es-MX" sz="600" b="1" dirty="0" smtClean="0">
                  <a:solidFill>
                    <a:schemeClr val="tx1"/>
                  </a:solidFill>
                  <a:latin typeface="Arial" panose="020B0604020202020204" pitchFamily="34" charset="0"/>
                  <a:cs typeface="Arial" pitchFamily="34" charset="0"/>
                </a:endParaRPr>
              </a:p>
              <a:p>
                <a:pPr marL="87313" indent="-87313">
                  <a:buFontTx/>
                  <a:buChar char="-"/>
                </a:pPr>
                <a:r>
                  <a:rPr lang="es-MX" sz="600" b="1" dirty="0" smtClean="0">
                    <a:solidFill>
                      <a:schemeClr val="tx1"/>
                    </a:solidFill>
                    <a:latin typeface="Arial" panose="020B0604020202020204" pitchFamily="34" charset="0"/>
                    <a:cs typeface="Arial" pitchFamily="34" charset="0"/>
                  </a:rPr>
                  <a:t>Eficacia en la impartición de cursos de educación continua (T)</a:t>
                </a:r>
              </a:p>
              <a:p>
                <a:pPr marL="87313" indent="-87313">
                  <a:buFontTx/>
                  <a:buChar char="-"/>
                </a:pPr>
                <a:endParaRPr lang="es-MX" sz="600" b="1" dirty="0">
                  <a:solidFill>
                    <a:schemeClr val="tx1"/>
                  </a:solidFill>
                  <a:latin typeface="Arial" pitchFamily="34" charset="0"/>
                  <a:cs typeface="Arial" pitchFamily="34" charset="0"/>
                </a:endParaRPr>
              </a:p>
              <a:p>
                <a:pPr marL="87313" indent="-87313">
                  <a:buFontTx/>
                  <a:buChar char="-"/>
                </a:pPr>
                <a:r>
                  <a:rPr lang="es-MX" sz="600" b="1" dirty="0" smtClean="0">
                    <a:solidFill>
                      <a:schemeClr val="tx1"/>
                    </a:solidFill>
                    <a:latin typeface="Arial" pitchFamily="34" charset="0"/>
                    <a:cs typeface="Arial" pitchFamily="34" charset="0"/>
                  </a:rPr>
                  <a:t>Porcentaje de participantes externos en los cursos de educación continua (T)</a:t>
                </a:r>
              </a:p>
              <a:p>
                <a:pPr marL="87313" indent="-87313">
                  <a:buFontTx/>
                  <a:buChar char="-"/>
                </a:pPr>
                <a:endParaRPr lang="es-MX" sz="600" b="1" dirty="0">
                  <a:solidFill>
                    <a:schemeClr val="tx1"/>
                  </a:solidFill>
                  <a:latin typeface="Arial" pitchFamily="34" charset="0"/>
                  <a:cs typeface="Arial" pitchFamily="34" charset="0"/>
                </a:endParaRPr>
              </a:p>
              <a:p>
                <a:pPr marL="87313" indent="-87313">
                  <a:buFontTx/>
                  <a:buChar char="-"/>
                </a:pPr>
                <a:r>
                  <a:rPr lang="es-MX" sz="600" b="1" dirty="0" smtClean="0">
                    <a:solidFill>
                      <a:schemeClr val="tx1"/>
                    </a:solidFill>
                    <a:latin typeface="Arial" pitchFamily="34" charset="0"/>
                    <a:cs typeface="Arial" pitchFamily="34" charset="0"/>
                  </a:rPr>
                  <a:t>Percepción sobre la calidad de los cursos de educación continua (T)</a:t>
                </a:r>
                <a:endParaRPr lang="es-MX" sz="600" b="1" dirty="0">
                  <a:solidFill>
                    <a:schemeClr val="tx1"/>
                  </a:solidFill>
                  <a:latin typeface="Arial" pitchFamily="34" charset="0"/>
                  <a:cs typeface="Arial" pitchFamily="34" charset="0"/>
                </a:endParaRPr>
              </a:p>
            </p:txBody>
          </p:sp>
          <p:sp>
            <p:nvSpPr>
              <p:cNvPr id="73" name="CuadroTexto 72"/>
              <p:cNvSpPr txBox="1"/>
              <p:nvPr/>
            </p:nvSpPr>
            <p:spPr>
              <a:xfrm>
                <a:off x="-156231" y="2906876"/>
                <a:ext cx="356600" cy="721157"/>
              </a:xfrm>
              <a:prstGeom prst="rect">
                <a:avLst/>
              </a:prstGeom>
              <a:noFill/>
            </p:spPr>
            <p:txBody>
              <a:bodyPr wrap="square" rtlCol="0">
                <a:spAutoFit/>
              </a:bodyPr>
              <a:lstStyle/>
              <a:p>
                <a:r>
                  <a:rPr lang="es-MX" sz="600" b="1" i="1" dirty="0" smtClean="0">
                    <a:latin typeface="Arial" panose="020B0604020202020204" pitchFamily="34" charset="0"/>
                    <a:cs typeface="Arial" panose="020B0604020202020204" pitchFamily="34" charset="0"/>
                  </a:rPr>
                  <a:t>Formación de</a:t>
                </a:r>
              </a:p>
              <a:p>
                <a:r>
                  <a:rPr lang="es-MX" sz="600" b="1" i="1" dirty="0" smtClean="0">
                    <a:latin typeface="Arial" panose="020B0604020202020204" pitchFamily="34" charset="0"/>
                    <a:cs typeface="Arial" panose="020B0604020202020204" pitchFamily="34" charset="0"/>
                  </a:rPr>
                  <a:t>Posgrado y actualización otorgada</a:t>
                </a:r>
                <a:endParaRPr lang="es-MX" sz="600" b="1" i="1" dirty="0">
                  <a:latin typeface="Arial" panose="020B0604020202020204" pitchFamily="34" charset="0"/>
                  <a:cs typeface="Arial" panose="020B0604020202020204" pitchFamily="34" charset="0"/>
                </a:endParaRPr>
              </a:p>
            </p:txBody>
          </p:sp>
        </p:grpSp>
        <p:sp>
          <p:nvSpPr>
            <p:cNvPr id="56" name="22 Rectángulo"/>
            <p:cNvSpPr/>
            <p:nvPr/>
          </p:nvSpPr>
          <p:spPr>
            <a:xfrm>
              <a:off x="2993446" y="3502966"/>
              <a:ext cx="979556" cy="11969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0488" indent="-90488">
                <a:buAutoNum type="arabicPeriod"/>
              </a:pPr>
              <a:r>
                <a:rPr lang="es-MX" sz="600" b="1" dirty="0" smtClean="0">
                  <a:solidFill>
                    <a:schemeClr val="tx1"/>
                  </a:solidFill>
                </a:rPr>
                <a:t>Los </a:t>
              </a:r>
              <a:r>
                <a:rPr lang="es-MX" sz="600" b="1" dirty="0">
                  <a:solidFill>
                    <a:schemeClr val="tx1"/>
                  </a:solidFill>
                </a:rPr>
                <a:t>profesionales </a:t>
              </a:r>
              <a:r>
                <a:rPr lang="es-MX" sz="600" b="1" dirty="0" smtClean="0">
                  <a:solidFill>
                    <a:schemeClr val="tx1"/>
                  </a:solidFill>
                </a:rPr>
                <a:t>de </a:t>
              </a:r>
              <a:r>
                <a:rPr lang="es-MX" sz="600" b="1" dirty="0">
                  <a:solidFill>
                    <a:schemeClr val="tx1"/>
                  </a:solidFill>
                </a:rPr>
                <a:t>la salud </a:t>
              </a:r>
              <a:r>
                <a:rPr lang="es-MX" sz="600" b="1" dirty="0" smtClean="0">
                  <a:solidFill>
                    <a:schemeClr val="tx1"/>
                  </a:solidFill>
                </a:rPr>
                <a:t>acreditan oportunamente cursos de formación.</a:t>
              </a:r>
              <a:endParaRPr lang="es-MX" sz="600" b="1" dirty="0">
                <a:solidFill>
                  <a:schemeClr val="tx1"/>
                </a:solidFill>
                <a:cs typeface="Arial" pitchFamily="34" charset="0"/>
              </a:endParaRPr>
            </a:p>
          </p:txBody>
        </p:sp>
      </p:grpSp>
      <p:grpSp>
        <p:nvGrpSpPr>
          <p:cNvPr id="59" name="Grupo 58"/>
          <p:cNvGrpSpPr/>
          <p:nvPr/>
        </p:nvGrpSpPr>
        <p:grpSpPr>
          <a:xfrm>
            <a:off x="-21327" y="4397141"/>
            <a:ext cx="3128592" cy="2257917"/>
            <a:chOff x="-454235" y="1610091"/>
            <a:chExt cx="3580767" cy="2257917"/>
          </a:xfrm>
        </p:grpSpPr>
        <p:sp>
          <p:nvSpPr>
            <p:cNvPr id="60" name="59 Rectángulo"/>
            <p:cNvSpPr/>
            <p:nvPr/>
          </p:nvSpPr>
          <p:spPr>
            <a:xfrm>
              <a:off x="250084" y="1610091"/>
              <a:ext cx="1318994" cy="22579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72000" bIns="36000" rtlCol="0" anchor="t" anchorCtr="0">
              <a:spAutoFit/>
            </a:bodyPr>
            <a:lstStyle/>
            <a:p>
              <a:pPr marL="87313" indent="-87313">
                <a:buFontTx/>
                <a:buChar char="-"/>
              </a:pPr>
              <a:endParaRPr lang="es-MX" sz="400" b="1" dirty="0" smtClean="0">
                <a:solidFill>
                  <a:schemeClr val="tx1"/>
                </a:solidFill>
                <a:latin typeface="Arial" pitchFamily="34" charset="0"/>
                <a:cs typeface="Arial" pitchFamily="34" charset="0"/>
              </a:endParaRPr>
            </a:p>
            <a:p>
              <a:pPr marL="87313" indent="-87313">
                <a:buFontTx/>
                <a:buChar char="-"/>
              </a:pPr>
              <a:r>
                <a:rPr lang="es-MX" sz="600" b="1" dirty="0" smtClean="0">
                  <a:solidFill>
                    <a:schemeClr val="tx1"/>
                  </a:solidFill>
                  <a:latin typeface="Arial" panose="020B0604020202020204" pitchFamily="34" charset="0"/>
                  <a:cs typeface="Arial" panose="020B0604020202020204" pitchFamily="34" charset="0"/>
                </a:rPr>
                <a:t>Porcentaje de instituciones con programas de seguimiento de egresados (posgrado clínico y </a:t>
              </a:r>
              <a:r>
                <a:rPr lang="es-MX" sz="600" b="1" dirty="0">
                  <a:solidFill>
                    <a:schemeClr val="tx1"/>
                  </a:solidFill>
                  <a:latin typeface="Arial" pitchFamily="34" charset="0"/>
                  <a:cs typeface="Arial" pitchFamily="34" charset="0"/>
                </a:rPr>
                <a:t>especializaciones no clínicas, maestrías y doctorados </a:t>
              </a:r>
              <a:r>
                <a:rPr lang="es-MX" sz="600" b="1" dirty="0" smtClean="0">
                  <a:solidFill>
                    <a:schemeClr val="tx1"/>
                  </a:solidFill>
                  <a:latin typeface="Arial" panose="020B0604020202020204" pitchFamily="34" charset="0"/>
                  <a:cs typeface="Arial" panose="020B0604020202020204" pitchFamily="34" charset="0"/>
                </a:rPr>
                <a:t>) (A)</a:t>
              </a:r>
            </a:p>
            <a:p>
              <a:pPr marL="87313" indent="-87313">
                <a:buFontTx/>
                <a:buChar char="-"/>
              </a:pPr>
              <a:endParaRPr lang="es-MX" sz="600" b="1" dirty="0" smtClean="0">
                <a:solidFill>
                  <a:schemeClr val="tx1"/>
                </a:solidFill>
                <a:latin typeface="Arial" panose="020B0604020202020204" pitchFamily="34" charset="0"/>
                <a:cs typeface="Arial" panose="020B0604020202020204" pitchFamily="34" charset="0"/>
              </a:endParaRPr>
            </a:p>
            <a:p>
              <a:pPr marL="87313" indent="-87313">
                <a:buFontTx/>
                <a:buChar char="-"/>
              </a:pPr>
              <a:endParaRPr lang="es-MX" sz="600" b="1" dirty="0" smtClean="0">
                <a:solidFill>
                  <a:schemeClr val="tx1"/>
                </a:solidFill>
                <a:latin typeface="Arial" panose="020B0604020202020204" pitchFamily="34" charset="0"/>
                <a:cs typeface="Arial" panose="020B0604020202020204" pitchFamily="34" charset="0"/>
              </a:endParaRPr>
            </a:p>
            <a:p>
              <a:pPr marL="87313" indent="-87313">
                <a:buFontTx/>
                <a:buChar char="-"/>
              </a:pPr>
              <a:endParaRPr lang="es-MX" sz="600" b="1" dirty="0">
                <a:solidFill>
                  <a:schemeClr val="tx1"/>
                </a:solidFill>
                <a:latin typeface="Arial" panose="020B0604020202020204" pitchFamily="34" charset="0"/>
                <a:cs typeface="Arial" panose="020B0604020202020204" pitchFamily="34" charset="0"/>
              </a:endParaRPr>
            </a:p>
            <a:p>
              <a:pPr marL="87313" indent="-87313">
                <a:buFontTx/>
                <a:buChar char="-"/>
              </a:pPr>
              <a:r>
                <a:rPr lang="es-MX" sz="600" b="1" dirty="0" smtClean="0">
                  <a:solidFill>
                    <a:schemeClr val="tx1"/>
                  </a:solidFill>
                  <a:latin typeface="Arial" panose="020B0604020202020204" pitchFamily="34" charset="0"/>
                  <a:cs typeface="Arial" panose="020B0604020202020204" pitchFamily="34" charset="0"/>
                </a:rPr>
                <a:t>Porcentaje de espacios académicos ocupados(A)</a:t>
              </a:r>
            </a:p>
            <a:p>
              <a:endParaRPr lang="es-MX" sz="600" b="1" dirty="0" smtClean="0">
                <a:solidFill>
                  <a:schemeClr val="tx1"/>
                </a:solidFill>
                <a:latin typeface="Arial" panose="020B0604020202020204" pitchFamily="34" charset="0"/>
                <a:cs typeface="Arial" panose="020B0604020202020204" pitchFamily="34" charset="0"/>
              </a:endParaRPr>
            </a:p>
            <a:p>
              <a:pPr marL="87313" indent="-87313">
                <a:buFontTx/>
                <a:buChar char="-"/>
              </a:pPr>
              <a:endParaRPr lang="es-MX" sz="600" b="1" dirty="0" smtClean="0">
                <a:solidFill>
                  <a:schemeClr val="tx1"/>
                </a:solidFill>
                <a:latin typeface="Arial" panose="020B0604020202020204" pitchFamily="34" charset="0"/>
                <a:cs typeface="Arial" panose="020B0604020202020204" pitchFamily="34" charset="0"/>
              </a:endParaRPr>
            </a:p>
            <a:p>
              <a:pPr marL="87313" indent="-87313">
                <a:buFontTx/>
                <a:buChar char="-"/>
              </a:pPr>
              <a:endParaRPr lang="es-MX" sz="600" b="1" dirty="0">
                <a:solidFill>
                  <a:schemeClr val="tx1"/>
                </a:solidFill>
                <a:latin typeface="Arial" panose="020B0604020202020204" pitchFamily="34" charset="0"/>
                <a:cs typeface="Arial" panose="020B0604020202020204" pitchFamily="34" charset="0"/>
              </a:endParaRPr>
            </a:p>
            <a:p>
              <a:pPr marL="87313" indent="-87313">
                <a:buFontTx/>
                <a:buChar char="-"/>
              </a:pPr>
              <a:endParaRPr lang="es-MX" sz="600" b="1" dirty="0" smtClean="0">
                <a:solidFill>
                  <a:schemeClr val="tx1"/>
                </a:solidFill>
                <a:latin typeface="Arial" panose="020B0604020202020204" pitchFamily="34" charset="0"/>
                <a:cs typeface="Arial" panose="020B0604020202020204" pitchFamily="34" charset="0"/>
              </a:endParaRPr>
            </a:p>
            <a:p>
              <a:pPr marL="87313" indent="-87313">
                <a:buFontTx/>
                <a:buChar char="-"/>
              </a:pPr>
              <a:endParaRPr lang="es-MX" sz="600" b="1" dirty="0">
                <a:solidFill>
                  <a:schemeClr val="tx1"/>
                </a:solidFill>
                <a:latin typeface="Arial" panose="020B0604020202020204" pitchFamily="34" charset="0"/>
                <a:cs typeface="Arial" panose="020B0604020202020204" pitchFamily="34" charset="0"/>
              </a:endParaRPr>
            </a:p>
            <a:p>
              <a:pPr marL="87313" indent="-87313">
                <a:buFontTx/>
                <a:buChar char="-"/>
              </a:pPr>
              <a:endParaRPr lang="es-MX" sz="600" b="1" dirty="0" smtClean="0">
                <a:solidFill>
                  <a:schemeClr val="tx1"/>
                </a:solidFill>
                <a:latin typeface="Arial" panose="020B0604020202020204" pitchFamily="34" charset="0"/>
                <a:cs typeface="Arial" panose="020B0604020202020204" pitchFamily="34" charset="0"/>
              </a:endParaRPr>
            </a:p>
            <a:p>
              <a:pPr marL="87313" indent="-87313">
                <a:buFontTx/>
                <a:buChar char="-"/>
              </a:pPr>
              <a:r>
                <a:rPr lang="es-MX" sz="600" b="1" dirty="0" smtClean="0">
                  <a:solidFill>
                    <a:schemeClr val="tx1"/>
                  </a:solidFill>
                  <a:latin typeface="Arial" panose="020B0604020202020204" pitchFamily="34" charset="0"/>
                  <a:cs typeface="Arial" panose="020B0604020202020204" pitchFamily="34" charset="0"/>
                </a:rPr>
                <a:t>Porcentaje de postulantes aceptados (A)</a:t>
              </a:r>
            </a:p>
            <a:p>
              <a:pPr marL="87313" indent="-87313">
                <a:buFontTx/>
                <a:buChar char="-"/>
              </a:pPr>
              <a:endParaRPr lang="es-MX" sz="600" b="1" dirty="0">
                <a:solidFill>
                  <a:schemeClr val="tx1"/>
                </a:solidFill>
                <a:latin typeface="Arial" pitchFamily="34" charset="0"/>
                <a:cs typeface="Arial" pitchFamily="34" charset="0"/>
              </a:endParaRPr>
            </a:p>
          </p:txBody>
        </p:sp>
        <p:sp>
          <p:nvSpPr>
            <p:cNvPr id="63" name="CuadroTexto 62"/>
            <p:cNvSpPr txBox="1"/>
            <p:nvPr/>
          </p:nvSpPr>
          <p:spPr>
            <a:xfrm>
              <a:off x="-454235" y="1706764"/>
              <a:ext cx="732963" cy="461665"/>
            </a:xfrm>
            <a:prstGeom prst="rect">
              <a:avLst/>
            </a:prstGeom>
            <a:noFill/>
          </p:spPr>
          <p:txBody>
            <a:bodyPr wrap="square" rtlCol="0">
              <a:spAutoFit/>
            </a:bodyPr>
            <a:lstStyle/>
            <a:p>
              <a:r>
                <a:rPr lang="es-MX" sz="600" b="1" i="1" dirty="0" smtClean="0">
                  <a:latin typeface="Arial" panose="020B0604020202020204" pitchFamily="34" charset="0"/>
                  <a:cs typeface="Arial" panose="020B0604020202020204" pitchFamily="34" charset="0"/>
                </a:rPr>
                <a:t>Seguimiento de egresados de posgrado</a:t>
              </a:r>
              <a:endParaRPr lang="es-MX" sz="600" b="1" i="1" dirty="0">
                <a:latin typeface="Arial" panose="020B0604020202020204" pitchFamily="34" charset="0"/>
                <a:cs typeface="Arial" panose="020B0604020202020204" pitchFamily="34" charset="0"/>
              </a:endParaRPr>
            </a:p>
          </p:txBody>
        </p:sp>
        <p:sp>
          <p:nvSpPr>
            <p:cNvPr id="64" name="CuadroTexto 63"/>
            <p:cNvSpPr txBox="1"/>
            <p:nvPr/>
          </p:nvSpPr>
          <p:spPr>
            <a:xfrm>
              <a:off x="-454235" y="2741591"/>
              <a:ext cx="769993" cy="369332"/>
            </a:xfrm>
            <a:prstGeom prst="rect">
              <a:avLst/>
            </a:prstGeom>
            <a:noFill/>
          </p:spPr>
          <p:txBody>
            <a:bodyPr wrap="square" rtlCol="0">
              <a:spAutoFit/>
            </a:bodyPr>
            <a:lstStyle/>
            <a:p>
              <a:r>
                <a:rPr lang="es-MX" sz="600" b="1" i="1" dirty="0" smtClean="0">
                  <a:latin typeface="Arial" panose="020B0604020202020204" pitchFamily="34" charset="0"/>
                  <a:cs typeface="Arial" panose="020B0604020202020204" pitchFamily="34" charset="0"/>
                </a:rPr>
                <a:t>Detección de necesidades de posgrado</a:t>
              </a:r>
              <a:endParaRPr lang="es-MX" sz="600" b="1" i="1" dirty="0">
                <a:latin typeface="Arial" panose="020B0604020202020204" pitchFamily="34" charset="0"/>
                <a:cs typeface="Arial" panose="020B0604020202020204" pitchFamily="34" charset="0"/>
              </a:endParaRPr>
            </a:p>
          </p:txBody>
        </p:sp>
        <p:sp>
          <p:nvSpPr>
            <p:cNvPr id="65" name="CuadroTexto 64"/>
            <p:cNvSpPr txBox="1"/>
            <p:nvPr/>
          </p:nvSpPr>
          <p:spPr>
            <a:xfrm>
              <a:off x="-423467" y="3481456"/>
              <a:ext cx="762520" cy="369332"/>
            </a:xfrm>
            <a:prstGeom prst="rect">
              <a:avLst/>
            </a:prstGeom>
            <a:noFill/>
          </p:spPr>
          <p:txBody>
            <a:bodyPr wrap="square" rtlCol="0">
              <a:spAutoFit/>
            </a:bodyPr>
            <a:lstStyle/>
            <a:p>
              <a:r>
                <a:rPr lang="es-MX" sz="600" b="1" i="1" dirty="0" smtClean="0">
                  <a:latin typeface="Arial" panose="020B0604020202020204" pitchFamily="34" charset="0"/>
                  <a:cs typeface="Arial" panose="020B0604020202020204" pitchFamily="34" charset="0"/>
                </a:rPr>
                <a:t>Selección de aspirantes de posgrado</a:t>
              </a:r>
              <a:endParaRPr lang="es-MX" sz="600" b="1" i="1" dirty="0">
                <a:latin typeface="Arial" panose="020B0604020202020204" pitchFamily="34" charset="0"/>
                <a:cs typeface="Arial" panose="020B0604020202020204" pitchFamily="34" charset="0"/>
              </a:endParaRPr>
            </a:p>
          </p:txBody>
        </p:sp>
        <p:sp>
          <p:nvSpPr>
            <p:cNvPr id="66" name="22 Rectángulo"/>
            <p:cNvSpPr/>
            <p:nvPr/>
          </p:nvSpPr>
          <p:spPr>
            <a:xfrm>
              <a:off x="1508344" y="2336266"/>
              <a:ext cx="1618188" cy="1163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mj-lt"/>
                <a:buAutoNum type="arabicPeriod"/>
              </a:pPr>
              <a:endParaRPr lang="es-MX" sz="600" b="1" dirty="0" smtClean="0">
                <a:solidFill>
                  <a:schemeClr val="tx1"/>
                </a:solidFill>
              </a:endParaRPr>
            </a:p>
            <a:p>
              <a:pPr marL="88900" indent="-88900">
                <a:buFont typeface="+mj-lt"/>
                <a:buAutoNum type="arabicPeriod"/>
              </a:pPr>
              <a:r>
                <a:rPr lang="es-MX" sz="600" b="1" dirty="0" smtClean="0">
                  <a:solidFill>
                    <a:schemeClr val="tx1"/>
                  </a:solidFill>
                  <a:cs typeface="Arial" pitchFamily="34" charset="0"/>
                </a:rPr>
                <a:t>Los contenidos académicos y curriculares de los programas de posgrado ofrecidos por las instituciones son atractivos a los profesionales de la salud.</a:t>
              </a:r>
            </a:p>
            <a:p>
              <a:pPr marL="88900" indent="-88900">
                <a:buFont typeface="+mj-lt"/>
                <a:buAutoNum type="arabicPeriod"/>
              </a:pPr>
              <a:r>
                <a:rPr lang="es-MX" sz="600" b="1" dirty="0" smtClean="0">
                  <a:solidFill>
                    <a:schemeClr val="tx1"/>
                  </a:solidFill>
                  <a:cs typeface="Arial" pitchFamily="34" charset="0"/>
                </a:rPr>
                <a:t>El financiamiento otorgado por la SHCP es suficiente para cubrir los espacios académicos disponibles en las instituciones.</a:t>
              </a:r>
            </a:p>
            <a:p>
              <a:pPr marL="88900" indent="-88900">
                <a:buFont typeface="+mj-lt"/>
                <a:buAutoNum type="arabicPeriod"/>
              </a:pPr>
              <a:endParaRPr lang="es-MX" sz="600" b="1" dirty="0" smtClean="0">
                <a:solidFill>
                  <a:schemeClr val="tx1"/>
                </a:solidFill>
                <a:cs typeface="Arial" pitchFamily="34" charset="0"/>
              </a:endParaRPr>
            </a:p>
          </p:txBody>
        </p:sp>
      </p:grpSp>
      <p:grpSp>
        <p:nvGrpSpPr>
          <p:cNvPr id="69" name="Grupo 68"/>
          <p:cNvGrpSpPr/>
          <p:nvPr/>
        </p:nvGrpSpPr>
        <p:grpSpPr>
          <a:xfrm>
            <a:off x="2947967" y="4325733"/>
            <a:ext cx="2114567" cy="1874148"/>
            <a:chOff x="1111223" y="3598794"/>
            <a:chExt cx="1951528" cy="1452099"/>
          </a:xfrm>
        </p:grpSpPr>
        <p:sp>
          <p:nvSpPr>
            <p:cNvPr id="70" name="59 Rectángulo"/>
            <p:cNvSpPr/>
            <p:nvPr/>
          </p:nvSpPr>
          <p:spPr>
            <a:xfrm>
              <a:off x="1673263" y="3651329"/>
              <a:ext cx="717193" cy="135926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87313" indent="-87313">
                <a:buFontTx/>
                <a:buChar char="-"/>
              </a:pPr>
              <a:endParaRPr lang="es-MX" sz="800" b="1" dirty="0" smtClean="0">
                <a:solidFill>
                  <a:schemeClr val="tx1"/>
                </a:solidFill>
                <a:latin typeface="Arial" pitchFamily="34" charset="0"/>
                <a:cs typeface="Arial" pitchFamily="34" charset="0"/>
              </a:endParaRPr>
            </a:p>
            <a:p>
              <a:pPr marL="87313" indent="-87313">
                <a:buFontTx/>
                <a:buChar char="-"/>
              </a:pPr>
              <a:endParaRPr lang="es-MX" sz="700" b="1" dirty="0" smtClean="0">
                <a:solidFill>
                  <a:schemeClr val="tx1"/>
                </a:solidFill>
                <a:latin typeface="Arial" pitchFamily="34" charset="0"/>
                <a:cs typeface="Arial" pitchFamily="34" charset="0"/>
              </a:endParaRPr>
            </a:p>
            <a:p>
              <a:pPr marL="87313" indent="-87313">
                <a:buFontTx/>
                <a:buChar char="-"/>
              </a:pPr>
              <a:r>
                <a:rPr lang="es-MX" sz="600" b="1" dirty="0" smtClean="0">
                  <a:solidFill>
                    <a:schemeClr val="tx1"/>
                  </a:solidFill>
                  <a:latin typeface="Arial" pitchFamily="34" charset="0"/>
                  <a:cs typeface="Arial" pitchFamily="34" charset="0"/>
                </a:rPr>
                <a:t>Eficacia en la captación de participantes a cursos de educación continua (T)</a:t>
              </a:r>
            </a:p>
            <a:p>
              <a:pPr marL="87313" indent="-87313">
                <a:buFontTx/>
                <a:buChar char="-"/>
              </a:pPr>
              <a:endParaRPr lang="es-MX" sz="600" b="1" dirty="0">
                <a:solidFill>
                  <a:schemeClr val="tx1"/>
                </a:solidFill>
                <a:latin typeface="Arial" pitchFamily="34" charset="0"/>
                <a:cs typeface="Arial" pitchFamily="34" charset="0"/>
              </a:endParaRPr>
            </a:p>
            <a:p>
              <a:pPr marL="87313" indent="-87313">
                <a:buFontTx/>
                <a:buChar char="-"/>
              </a:pPr>
              <a:endParaRPr lang="es-MX" sz="700" b="1" dirty="0" smtClean="0">
                <a:solidFill>
                  <a:schemeClr val="tx1"/>
                </a:solidFill>
                <a:latin typeface="Arial" pitchFamily="34" charset="0"/>
                <a:cs typeface="Arial" pitchFamily="34" charset="0"/>
              </a:endParaRPr>
            </a:p>
            <a:p>
              <a:pPr marL="87313" indent="-87313">
                <a:buFontTx/>
                <a:buChar char="-"/>
              </a:pPr>
              <a:endParaRPr lang="es-MX" sz="700" b="1" dirty="0">
                <a:solidFill>
                  <a:schemeClr val="tx1"/>
                </a:solidFill>
                <a:latin typeface="Arial" pitchFamily="34" charset="0"/>
                <a:cs typeface="Arial" pitchFamily="34" charset="0"/>
              </a:endParaRPr>
            </a:p>
            <a:p>
              <a:pPr marL="87313" indent="-87313">
                <a:buFontTx/>
                <a:buChar char="-"/>
              </a:pPr>
              <a:endParaRPr lang="es-MX" sz="700" b="1" dirty="0" smtClean="0">
                <a:solidFill>
                  <a:schemeClr val="tx1"/>
                </a:solidFill>
                <a:latin typeface="Arial" pitchFamily="34" charset="0"/>
                <a:cs typeface="Arial" pitchFamily="34" charset="0"/>
              </a:endParaRPr>
            </a:p>
            <a:p>
              <a:pPr marL="87313" indent="-87313">
                <a:buFontTx/>
                <a:buChar char="-"/>
              </a:pPr>
              <a:endParaRPr lang="es-MX" sz="700" b="1" dirty="0">
                <a:solidFill>
                  <a:schemeClr val="tx1"/>
                </a:solidFill>
                <a:latin typeface="Arial" pitchFamily="34" charset="0"/>
                <a:cs typeface="Arial" pitchFamily="34" charset="0"/>
              </a:endParaRPr>
            </a:p>
            <a:p>
              <a:pPr marL="87313" indent="-87313">
                <a:buFontTx/>
                <a:buChar char="-"/>
              </a:pPr>
              <a:endParaRPr lang="es-MX" sz="700" b="1" dirty="0" smtClean="0">
                <a:solidFill>
                  <a:schemeClr val="tx1"/>
                </a:solidFill>
                <a:latin typeface="Arial" pitchFamily="34" charset="0"/>
                <a:cs typeface="Arial" pitchFamily="34" charset="0"/>
              </a:endParaRPr>
            </a:p>
            <a:p>
              <a:pPr marL="87313" indent="-87313">
                <a:buFontTx/>
                <a:buChar char="-"/>
              </a:pPr>
              <a:endParaRPr lang="es-MX" sz="800" b="1" dirty="0">
                <a:solidFill>
                  <a:schemeClr val="tx1"/>
                </a:solidFill>
                <a:latin typeface="Arial" pitchFamily="34" charset="0"/>
                <a:cs typeface="Arial" pitchFamily="34" charset="0"/>
              </a:endParaRPr>
            </a:p>
            <a:p>
              <a:pPr marL="87313" indent="-87313">
                <a:buFontTx/>
                <a:buChar char="-"/>
              </a:pPr>
              <a:endParaRPr lang="es-MX" sz="800" b="1" dirty="0" smtClean="0">
                <a:solidFill>
                  <a:schemeClr val="tx1"/>
                </a:solidFill>
                <a:latin typeface="Arial" pitchFamily="34" charset="0"/>
                <a:cs typeface="Arial" pitchFamily="34" charset="0"/>
              </a:endParaRPr>
            </a:p>
          </p:txBody>
        </p:sp>
        <p:sp>
          <p:nvSpPr>
            <p:cNvPr id="71" name="CuadroTexto 70"/>
            <p:cNvSpPr txBox="1"/>
            <p:nvPr/>
          </p:nvSpPr>
          <p:spPr>
            <a:xfrm>
              <a:off x="1111223" y="3862954"/>
              <a:ext cx="780271" cy="357700"/>
            </a:xfrm>
            <a:prstGeom prst="rect">
              <a:avLst/>
            </a:prstGeom>
            <a:noFill/>
          </p:spPr>
          <p:txBody>
            <a:bodyPr wrap="square" rtlCol="0">
              <a:spAutoFit/>
            </a:bodyPr>
            <a:lstStyle/>
            <a:p>
              <a:r>
                <a:rPr lang="es-MX" sz="600" b="1" i="1" dirty="0" smtClean="0">
                  <a:latin typeface="Arial" panose="020B0604020202020204" pitchFamily="34" charset="0"/>
                  <a:cs typeface="Arial" panose="020B0604020202020204" pitchFamily="34" charset="0"/>
                </a:rPr>
                <a:t>Detección de necesidades </a:t>
              </a:r>
            </a:p>
            <a:p>
              <a:r>
                <a:rPr lang="es-MX" sz="600" b="1" i="1" dirty="0" smtClean="0">
                  <a:latin typeface="Arial" panose="020B0604020202020204" pitchFamily="34" charset="0"/>
                  <a:cs typeface="Arial" panose="020B0604020202020204" pitchFamily="34" charset="0"/>
                </a:rPr>
                <a:t>de educación continua</a:t>
              </a:r>
              <a:endParaRPr lang="es-MX" sz="600" b="1" i="1" dirty="0">
                <a:latin typeface="Arial" panose="020B0604020202020204" pitchFamily="34" charset="0"/>
                <a:cs typeface="Arial" panose="020B0604020202020204" pitchFamily="34" charset="0"/>
              </a:endParaRPr>
            </a:p>
          </p:txBody>
        </p:sp>
        <p:sp>
          <p:nvSpPr>
            <p:cNvPr id="72" name="22 Rectángulo"/>
            <p:cNvSpPr/>
            <p:nvPr/>
          </p:nvSpPr>
          <p:spPr>
            <a:xfrm>
              <a:off x="2328904" y="3598794"/>
              <a:ext cx="733847" cy="14520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mj-lt"/>
                <a:buAutoNum type="arabicPeriod"/>
              </a:pPr>
              <a:r>
                <a:rPr lang="es-MX" sz="600" b="1" dirty="0" smtClean="0">
                  <a:solidFill>
                    <a:schemeClr val="tx1"/>
                  </a:solidFill>
                </a:rPr>
                <a:t>Existe una adecuada aceptación de las convocatorias por parte de  los profesionales de salud internos y externos.</a:t>
              </a:r>
              <a:endParaRPr lang="es-MX" sz="600" b="1" dirty="0">
                <a:solidFill>
                  <a:schemeClr val="tx1"/>
                </a:solidFill>
              </a:endParaRPr>
            </a:p>
            <a:p>
              <a:pPr marL="88900" indent="-88900">
                <a:buFont typeface="+mj-lt"/>
                <a:buAutoNum type="arabicPeriod"/>
              </a:pPr>
              <a:endParaRPr lang="es-MX" sz="600" b="1" dirty="0">
                <a:solidFill>
                  <a:schemeClr val="tx1"/>
                </a:solidFill>
              </a:endParaRPr>
            </a:p>
          </p:txBody>
        </p:sp>
      </p:grpSp>
      <p:grpSp>
        <p:nvGrpSpPr>
          <p:cNvPr id="79" name="Grupo 78"/>
          <p:cNvGrpSpPr/>
          <p:nvPr/>
        </p:nvGrpSpPr>
        <p:grpSpPr>
          <a:xfrm>
            <a:off x="4933735" y="4591248"/>
            <a:ext cx="1540403" cy="1446550"/>
            <a:chOff x="2156913" y="5214979"/>
            <a:chExt cx="1567869" cy="1315711"/>
          </a:xfrm>
        </p:grpSpPr>
        <p:grpSp>
          <p:nvGrpSpPr>
            <p:cNvPr id="81" name="Grupo 80"/>
            <p:cNvGrpSpPr/>
            <p:nvPr/>
          </p:nvGrpSpPr>
          <p:grpSpPr>
            <a:xfrm>
              <a:off x="2156913" y="5214979"/>
              <a:ext cx="1516593" cy="1315711"/>
              <a:chOff x="2156913" y="5214979"/>
              <a:chExt cx="1516593" cy="1315711"/>
            </a:xfrm>
          </p:grpSpPr>
          <p:sp>
            <p:nvSpPr>
              <p:cNvPr id="82" name="CuadroTexto 81"/>
              <p:cNvSpPr txBox="1"/>
              <p:nvPr/>
            </p:nvSpPr>
            <p:spPr>
              <a:xfrm>
                <a:off x="2156913" y="5650316"/>
                <a:ext cx="828780" cy="419908"/>
              </a:xfrm>
              <a:prstGeom prst="rect">
                <a:avLst/>
              </a:prstGeom>
              <a:noFill/>
            </p:spPr>
            <p:txBody>
              <a:bodyPr wrap="square" rtlCol="0">
                <a:spAutoFit/>
              </a:bodyPr>
              <a:lstStyle/>
              <a:p>
                <a:r>
                  <a:rPr lang="es-MX" sz="600" b="1" i="1" dirty="0" smtClean="0"/>
                  <a:t>Detección de necesidades </a:t>
                </a:r>
              </a:p>
              <a:p>
                <a:r>
                  <a:rPr lang="es-MX" sz="600" b="1" i="1" dirty="0" smtClean="0"/>
                  <a:t>de </a:t>
                </a:r>
              </a:p>
              <a:p>
                <a:r>
                  <a:rPr lang="es-MX" sz="600" b="1" i="1" dirty="0" smtClean="0"/>
                  <a:t>capacitación</a:t>
                </a:r>
                <a:endParaRPr lang="es-MX" sz="600" b="1" i="1" dirty="0"/>
              </a:p>
            </p:txBody>
          </p:sp>
          <p:sp>
            <p:nvSpPr>
              <p:cNvPr id="83" name="59 Rectángulo"/>
              <p:cNvSpPr/>
              <p:nvPr/>
            </p:nvSpPr>
            <p:spPr>
              <a:xfrm>
                <a:off x="2773612" y="5214979"/>
                <a:ext cx="899894" cy="1315711"/>
              </a:xfrm>
              <a:prstGeom prst="rect">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p:txBody>
          </p:sp>
        </p:grpSp>
        <p:sp>
          <p:nvSpPr>
            <p:cNvPr id="80" name="28 Rectángulo"/>
            <p:cNvSpPr/>
            <p:nvPr/>
          </p:nvSpPr>
          <p:spPr>
            <a:xfrm>
              <a:off x="2748193" y="5491237"/>
              <a:ext cx="976589" cy="1010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075" indent="92075">
                <a:buFont typeface="Arial" panose="020B0604020202020204" pitchFamily="34" charset="0"/>
                <a:buChar char="-"/>
              </a:pPr>
              <a:endParaRPr lang="es-MX" sz="700" b="1" i="1" dirty="0" smtClean="0">
                <a:solidFill>
                  <a:schemeClr val="tx1"/>
                </a:solidFill>
                <a:latin typeface="Arial" pitchFamily="34" charset="0"/>
                <a:cs typeface="Arial" pitchFamily="34" charset="0"/>
              </a:endParaRPr>
            </a:p>
            <a:p>
              <a:pPr marL="92075" indent="-79375">
                <a:buFont typeface="Arial" panose="020B0604020202020204" pitchFamily="34" charset="0"/>
                <a:buChar char="-"/>
              </a:pPr>
              <a:r>
                <a:rPr lang="es-MX" sz="600" i="1" dirty="0">
                  <a:solidFill>
                    <a:srgbClr val="FF0000"/>
                  </a:solidFill>
                  <a:latin typeface="Arial" pitchFamily="34" charset="0"/>
                  <a:cs typeface="Arial" pitchFamily="34" charset="0"/>
                </a:rPr>
                <a:t>Porcentaje de temas identificados que se integran al Programa Anual de Capacitación (A)</a:t>
              </a:r>
            </a:p>
            <a:p>
              <a:pPr marL="92075" indent="-79375">
                <a:buFont typeface="Arial" panose="020B0604020202020204" pitchFamily="34" charset="0"/>
                <a:buChar char="-"/>
              </a:pPr>
              <a:endParaRPr lang="es-MX" sz="700" b="1" i="1" dirty="0" smtClean="0">
                <a:solidFill>
                  <a:schemeClr val="tx1"/>
                </a:solidFill>
                <a:latin typeface="Arial" pitchFamily="34" charset="0"/>
                <a:cs typeface="Arial" pitchFamily="34" charset="0"/>
              </a:endParaRPr>
            </a:p>
            <a:p>
              <a:pPr marL="92075" indent="-79375">
                <a:buFont typeface="Arial" panose="020B0604020202020204" pitchFamily="34" charset="0"/>
                <a:buChar char="-"/>
              </a:pPr>
              <a:endParaRPr lang="es-MX" sz="700" b="1" i="1" dirty="0">
                <a:solidFill>
                  <a:schemeClr val="tx1"/>
                </a:solidFill>
                <a:latin typeface="Arial" pitchFamily="34" charset="0"/>
                <a:cs typeface="Arial" pitchFamily="34" charset="0"/>
              </a:endParaRPr>
            </a:p>
            <a:p>
              <a:pPr marL="92075" indent="-79375"/>
              <a:endParaRPr lang="es-MX" sz="800" b="1" i="1" dirty="0" smtClean="0">
                <a:solidFill>
                  <a:schemeClr val="tx1"/>
                </a:solidFill>
                <a:latin typeface="Arial" pitchFamily="34" charset="0"/>
                <a:cs typeface="Arial" pitchFamily="34" charset="0"/>
              </a:endParaRPr>
            </a:p>
          </p:txBody>
        </p:sp>
      </p:grpSp>
      <p:cxnSp>
        <p:nvCxnSpPr>
          <p:cNvPr id="39" name="Conector angular 38"/>
          <p:cNvCxnSpPr>
            <a:stCxn id="53" idx="2"/>
            <a:endCxn id="70" idx="0"/>
          </p:cNvCxnSpPr>
          <p:nvPr/>
        </p:nvCxnSpPr>
        <p:spPr>
          <a:xfrm rot="16200000" flipH="1">
            <a:off x="3127843" y="3575862"/>
            <a:ext cx="300509" cy="1334839"/>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Conector angular 46"/>
          <p:cNvCxnSpPr>
            <a:stCxn id="60" idx="0"/>
            <a:endCxn id="53" idx="2"/>
          </p:cNvCxnSpPr>
          <p:nvPr/>
        </p:nvCxnSpPr>
        <p:spPr>
          <a:xfrm rot="5400000" flipH="1" flipV="1">
            <a:off x="1738417" y="3524880"/>
            <a:ext cx="304113" cy="1440410"/>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Conector angular 85"/>
          <p:cNvCxnSpPr>
            <a:stCxn id="83" idx="0"/>
            <a:endCxn id="62" idx="2"/>
          </p:cNvCxnSpPr>
          <p:nvPr/>
        </p:nvCxnSpPr>
        <p:spPr>
          <a:xfrm rot="5400000" flipH="1" flipV="1">
            <a:off x="6256683" y="3997947"/>
            <a:ext cx="318314" cy="868288"/>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22 Rectángulo"/>
          <p:cNvSpPr/>
          <p:nvPr/>
        </p:nvSpPr>
        <p:spPr>
          <a:xfrm>
            <a:off x="6365335" y="4546209"/>
            <a:ext cx="772719" cy="17263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mj-lt"/>
              <a:buAutoNum type="arabicPeriod"/>
            </a:pPr>
            <a:r>
              <a:rPr lang="es-MX" sz="600" b="1" dirty="0" smtClean="0">
                <a:solidFill>
                  <a:schemeClr val="tx1"/>
                </a:solidFill>
              </a:rPr>
              <a:t>Los servidores públicos participan activamente en la detección de necesidades de capacitación.</a:t>
            </a:r>
          </a:p>
          <a:p>
            <a:pPr marL="88900" indent="-88900">
              <a:buFont typeface="+mj-lt"/>
              <a:buAutoNum type="arabicPeriod"/>
            </a:pPr>
            <a:endParaRPr lang="es-MX" sz="600" b="1" dirty="0" smtClean="0">
              <a:solidFill>
                <a:schemeClr val="tx1"/>
              </a:solidFill>
            </a:endParaRPr>
          </a:p>
        </p:txBody>
      </p:sp>
      <p:grpSp>
        <p:nvGrpSpPr>
          <p:cNvPr id="57" name="Grupo 56"/>
          <p:cNvGrpSpPr/>
          <p:nvPr/>
        </p:nvGrpSpPr>
        <p:grpSpPr>
          <a:xfrm>
            <a:off x="7629090" y="4596218"/>
            <a:ext cx="873037" cy="1467528"/>
            <a:chOff x="3297890" y="5193093"/>
            <a:chExt cx="888603" cy="1334792"/>
          </a:xfrm>
          <a:noFill/>
        </p:grpSpPr>
        <p:sp>
          <p:nvSpPr>
            <p:cNvPr id="75" name="59 Rectángulo"/>
            <p:cNvSpPr/>
            <p:nvPr/>
          </p:nvSpPr>
          <p:spPr>
            <a:xfrm>
              <a:off x="3344330" y="5193093"/>
              <a:ext cx="807276" cy="1334792"/>
            </a:xfrm>
            <a:prstGeom prst="rect">
              <a:avLst/>
            </a:prstGeom>
            <a:grp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pPr marL="87313" indent="-87313">
                <a:buFontTx/>
                <a:buChar char="-"/>
              </a:pPr>
              <a:endParaRPr lang="es-MX" sz="800" b="1" dirty="0" smtClean="0">
                <a:solidFill>
                  <a:schemeClr val="tx1"/>
                </a:solidFill>
                <a:effectLst>
                  <a:glow rad="127000">
                    <a:srgbClr val="FFFF00"/>
                  </a:glow>
                </a:effectLst>
                <a:latin typeface="Arial" pitchFamily="34" charset="0"/>
                <a:cs typeface="Arial" pitchFamily="34" charset="0"/>
              </a:endParaRPr>
            </a:p>
            <a:p>
              <a:endParaRPr lang="es-MX" sz="800" b="1" dirty="0">
                <a:solidFill>
                  <a:schemeClr val="tx1"/>
                </a:solidFill>
                <a:effectLst>
                  <a:glow rad="127000">
                    <a:srgbClr val="FFFF00"/>
                  </a:glow>
                </a:effectLst>
                <a:latin typeface="Arial" pitchFamily="34" charset="0"/>
                <a:cs typeface="Arial" pitchFamily="34" charset="0"/>
              </a:endParaRPr>
            </a:p>
          </p:txBody>
        </p:sp>
        <p:sp>
          <p:nvSpPr>
            <p:cNvPr id="67" name="28 Rectángulo"/>
            <p:cNvSpPr/>
            <p:nvPr/>
          </p:nvSpPr>
          <p:spPr>
            <a:xfrm>
              <a:off x="3297890" y="5221878"/>
              <a:ext cx="888603" cy="12869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075" indent="92075">
                <a:buFont typeface="Arial" panose="020B0604020202020204" pitchFamily="34" charset="0"/>
                <a:buChar char="-"/>
              </a:pPr>
              <a:endParaRPr lang="es-MX" sz="700" b="1" i="1" dirty="0" smtClean="0">
                <a:solidFill>
                  <a:schemeClr val="tx1"/>
                </a:solidFill>
                <a:latin typeface="Arial" pitchFamily="34" charset="0"/>
                <a:cs typeface="Arial" pitchFamily="34" charset="0"/>
              </a:endParaRPr>
            </a:p>
            <a:p>
              <a:pPr marL="92075" indent="-79375">
                <a:buFont typeface="Arial" panose="020B0604020202020204" pitchFamily="34" charset="0"/>
                <a:buChar char="-"/>
              </a:pPr>
              <a:r>
                <a:rPr lang="es-MX" sz="600" b="1" i="1" dirty="0" smtClean="0">
                  <a:solidFill>
                    <a:srgbClr val="FF0000"/>
                  </a:solidFill>
                  <a:latin typeface="Arial" pitchFamily="34" charset="0"/>
                  <a:cs typeface="Arial" pitchFamily="34" charset="0"/>
                </a:rPr>
                <a:t>Porcentaje de temas contratados en el Programa Anual de Capacitación (PAC) </a:t>
              </a:r>
              <a:r>
                <a:rPr lang="es-MX" sz="700" b="1" i="1" dirty="0" smtClean="0">
                  <a:solidFill>
                    <a:srgbClr val="FF0000"/>
                  </a:solidFill>
                  <a:latin typeface="Arial" pitchFamily="34" charset="0"/>
                  <a:cs typeface="Arial" pitchFamily="34" charset="0"/>
                </a:rPr>
                <a:t>(T)</a:t>
              </a:r>
              <a:endParaRPr lang="es-MX" sz="700" b="1" i="1" dirty="0" smtClean="0">
                <a:solidFill>
                  <a:schemeClr val="tx1"/>
                </a:solidFill>
                <a:latin typeface="Arial" pitchFamily="34" charset="0"/>
                <a:cs typeface="Arial" pitchFamily="34" charset="0"/>
              </a:endParaRPr>
            </a:p>
            <a:p>
              <a:pPr marL="92075" indent="-79375">
                <a:buFont typeface="Arial" panose="020B0604020202020204" pitchFamily="34" charset="0"/>
                <a:buChar char="-"/>
              </a:pPr>
              <a:endParaRPr lang="es-MX" sz="700" b="1" i="1" dirty="0">
                <a:solidFill>
                  <a:schemeClr val="tx1"/>
                </a:solidFill>
                <a:latin typeface="Arial" pitchFamily="34" charset="0"/>
                <a:cs typeface="Arial" pitchFamily="34" charset="0"/>
              </a:endParaRPr>
            </a:p>
            <a:p>
              <a:pPr marL="92075" indent="-79375"/>
              <a:endParaRPr lang="es-MX" sz="800" b="1" i="1" dirty="0" smtClean="0">
                <a:solidFill>
                  <a:schemeClr val="tx1"/>
                </a:solidFill>
                <a:latin typeface="Arial" pitchFamily="34" charset="0"/>
                <a:cs typeface="Arial" pitchFamily="34" charset="0"/>
              </a:endParaRPr>
            </a:p>
          </p:txBody>
        </p:sp>
      </p:grpSp>
      <p:cxnSp>
        <p:nvCxnSpPr>
          <p:cNvPr id="78" name="Conector angular 77"/>
          <p:cNvCxnSpPr>
            <a:stCxn id="75" idx="0"/>
            <a:endCxn id="62" idx="2"/>
          </p:cNvCxnSpPr>
          <p:nvPr/>
        </p:nvCxnSpPr>
        <p:spPr>
          <a:xfrm rot="16200000" flipV="1">
            <a:off x="7298992" y="3823926"/>
            <a:ext cx="323284" cy="1221300"/>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CuadroTexto 35"/>
          <p:cNvSpPr txBox="1"/>
          <p:nvPr/>
        </p:nvSpPr>
        <p:spPr>
          <a:xfrm>
            <a:off x="7021762" y="5123316"/>
            <a:ext cx="671726" cy="369332"/>
          </a:xfrm>
          <a:prstGeom prst="rect">
            <a:avLst/>
          </a:prstGeom>
          <a:noFill/>
        </p:spPr>
        <p:txBody>
          <a:bodyPr wrap="square" rtlCol="0">
            <a:spAutoFit/>
          </a:bodyPr>
          <a:lstStyle/>
          <a:p>
            <a:r>
              <a:rPr lang="es-MX" sz="600" b="1" dirty="0" smtClean="0"/>
              <a:t>Contratación de temas de capacitación</a:t>
            </a:r>
            <a:endParaRPr lang="es-MX" sz="600" b="1" dirty="0"/>
          </a:p>
        </p:txBody>
      </p:sp>
      <p:sp>
        <p:nvSpPr>
          <p:cNvPr id="84" name="22 Rectángulo"/>
          <p:cNvSpPr/>
          <p:nvPr/>
        </p:nvSpPr>
        <p:spPr>
          <a:xfrm>
            <a:off x="1715933" y="4338931"/>
            <a:ext cx="1467629" cy="6554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mj-lt"/>
              <a:buAutoNum type="arabicPeriod"/>
            </a:pPr>
            <a:r>
              <a:rPr lang="es-MX" sz="600" b="1" dirty="0" smtClean="0">
                <a:solidFill>
                  <a:schemeClr val="tx1"/>
                </a:solidFill>
              </a:rPr>
              <a:t>Los egresados contribuyen al programa de seguimiento de egresados.</a:t>
            </a:r>
          </a:p>
          <a:p>
            <a:pPr marL="88900" indent="-88900">
              <a:buFont typeface="+mj-lt"/>
              <a:buAutoNum type="arabicPeriod"/>
            </a:pPr>
            <a:endParaRPr lang="es-MX" sz="600" b="1" dirty="0" smtClean="0">
              <a:solidFill>
                <a:schemeClr val="tx1"/>
              </a:solidFill>
            </a:endParaRPr>
          </a:p>
        </p:txBody>
      </p:sp>
      <p:sp>
        <p:nvSpPr>
          <p:cNvPr id="85" name="22 Rectángulo"/>
          <p:cNvSpPr/>
          <p:nvPr/>
        </p:nvSpPr>
        <p:spPr>
          <a:xfrm>
            <a:off x="1689164" y="6180031"/>
            <a:ext cx="1185010" cy="533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mj-lt"/>
              <a:buAutoNum type="arabicPeriod"/>
            </a:pPr>
            <a:endParaRPr lang="es-MX" sz="600" b="1" dirty="0" smtClean="0">
              <a:solidFill>
                <a:schemeClr val="tx1"/>
              </a:solidFill>
              <a:cs typeface="Arial" pitchFamily="34" charset="0"/>
            </a:endParaRPr>
          </a:p>
          <a:p>
            <a:pPr marL="88900" indent="-88900">
              <a:buFont typeface="+mj-lt"/>
              <a:buAutoNum type="arabicPeriod"/>
            </a:pPr>
            <a:r>
              <a:rPr lang="es-MX" sz="600" b="1" dirty="0" smtClean="0">
                <a:solidFill>
                  <a:schemeClr val="tx1"/>
                </a:solidFill>
                <a:cs typeface="Arial" pitchFamily="34" charset="0"/>
              </a:rPr>
              <a:t>Se mejoran los requisitos de selección de los egresados de las escuelas para participar la formación. </a:t>
            </a:r>
          </a:p>
        </p:txBody>
      </p:sp>
      <p:sp>
        <p:nvSpPr>
          <p:cNvPr id="87" name="22 Rectángulo"/>
          <p:cNvSpPr/>
          <p:nvPr/>
        </p:nvSpPr>
        <p:spPr>
          <a:xfrm>
            <a:off x="8409731" y="4709485"/>
            <a:ext cx="743012" cy="1328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buFont typeface="+mj-lt"/>
              <a:buAutoNum type="arabicPeriod"/>
            </a:pPr>
            <a:r>
              <a:rPr lang="es-MX" sz="600" b="1" dirty="0" smtClean="0">
                <a:solidFill>
                  <a:schemeClr val="tx1"/>
                </a:solidFill>
              </a:rPr>
              <a:t>Los prestadores de servicios de capacitación cumplen oportunamente con el desarrollo de sus actividades.</a:t>
            </a:r>
          </a:p>
          <a:p>
            <a:pPr marL="88900" indent="-88900">
              <a:buFont typeface="+mj-lt"/>
              <a:buAutoNum type="arabicPeriod"/>
            </a:pPr>
            <a:endParaRPr lang="es-MX" sz="600" b="1" dirty="0" smtClean="0">
              <a:solidFill>
                <a:schemeClr val="tx1"/>
              </a:solidFill>
            </a:endParaRPr>
          </a:p>
        </p:txBody>
      </p:sp>
    </p:spTree>
    <p:extLst>
      <p:ext uri="{BB962C8B-B14F-4D97-AF65-F5344CB8AC3E}">
        <p14:creationId xmlns:p14="http://schemas.microsoft.com/office/powerpoint/2010/main" val="3271798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24152</TotalTime>
  <Words>653</Words>
  <Application>Microsoft Office PowerPoint</Application>
  <PresentationFormat>Presentación en pantalla (4:3)</PresentationFormat>
  <Paragraphs>115</Paragraphs>
  <Slides>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Symbol</vt:lpstr>
      <vt:lpstr>Diseño predeterminado</vt:lpstr>
      <vt:lpstr>Presentación de PowerPoint</vt:lpstr>
    </vt:vector>
  </TitlesOfParts>
  <Company>Comisión Coordinadora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amata</dc:creator>
  <cp:lastModifiedBy>CCINSHAE</cp:lastModifiedBy>
  <cp:revision>1868</cp:revision>
  <cp:lastPrinted>2018-11-15T18:06:54Z</cp:lastPrinted>
  <dcterms:created xsi:type="dcterms:W3CDTF">2008-07-18T19:44:53Z</dcterms:created>
  <dcterms:modified xsi:type="dcterms:W3CDTF">2018-11-15T18:09:19Z</dcterms:modified>
</cp:coreProperties>
</file>