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 autoAdjust="0"/>
  </p:normalViewPr>
  <p:slideViewPr>
    <p:cSldViewPr>
      <p:cViewPr varScale="1">
        <p:scale>
          <a:sx n="88" d="100"/>
          <a:sy n="88" d="100"/>
        </p:scale>
        <p:origin x="19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0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7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03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0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6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92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18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19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56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77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3D4A-3EAB-4E51-8698-1EEA2967BE43}" type="datetimeFigureOut">
              <a:rPr lang="es-MX" smtClean="0"/>
              <a:t>21/11/2018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98253-5F5E-4ECE-9808-25E55CEE6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53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44 CuadroTexto"/>
          <p:cNvSpPr txBox="1"/>
          <p:nvPr/>
        </p:nvSpPr>
        <p:spPr>
          <a:xfrm>
            <a:off x="1259632" y="880529"/>
            <a:ext cx="585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Arial" pitchFamily="34" charset="0"/>
                <a:cs typeface="Arial" pitchFamily="34" charset="0"/>
              </a:rPr>
              <a:t>PP E022  </a:t>
            </a:r>
            <a:r>
              <a:rPr lang="es-MX" sz="1000" b="1" dirty="0" smtClean="0">
                <a:latin typeface="Arial" pitchFamily="34" charset="0"/>
                <a:cs typeface="Arial" pitchFamily="34" charset="0"/>
                <a:sym typeface="Symbol"/>
              </a:rPr>
              <a:t></a:t>
            </a:r>
            <a:r>
              <a:rPr lang="es-MX" sz="1000" b="1" dirty="0" smtClean="0">
                <a:latin typeface="Arial" pitchFamily="34" charset="0"/>
                <a:cs typeface="Arial" pitchFamily="34" charset="0"/>
              </a:rPr>
              <a:t>Investigación y Desarrollo Tecnológico en Salud</a:t>
            </a:r>
            <a:r>
              <a:rPr lang="es-MX" sz="1000" b="1" dirty="0" smtClean="0">
                <a:latin typeface="Arial" pitchFamily="34" charset="0"/>
                <a:cs typeface="Arial" pitchFamily="34" charset="0"/>
                <a:sym typeface="Symbol"/>
              </a:rPr>
              <a:t></a:t>
            </a:r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2125055" y="1150967"/>
            <a:ext cx="4001422" cy="1115575"/>
            <a:chOff x="2124331" y="790927"/>
            <a:chExt cx="3579464" cy="1115575"/>
          </a:xfrm>
        </p:grpSpPr>
        <p:sp>
          <p:nvSpPr>
            <p:cNvPr id="46" name="45 Rectángulo"/>
            <p:cNvSpPr/>
            <p:nvPr/>
          </p:nvSpPr>
          <p:spPr>
            <a:xfrm>
              <a:off x="2124331" y="1412752"/>
              <a:ext cx="3563712" cy="4937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artículos científicos de impacto alto publicados en revistas (S)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Promedio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productos por investigador Institucional (S)</a:t>
              </a: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dirty="0" smtClean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2141199" y="790927"/>
              <a:ext cx="3562596" cy="5047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de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investigadores institucionales de alto 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nivel (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A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)</a:t>
              </a: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cxnSp>
        <p:nvCxnSpPr>
          <p:cNvPr id="65" name="64 Conector recto"/>
          <p:cNvCxnSpPr>
            <a:endCxn id="46" idx="0"/>
          </p:cNvCxnSpPr>
          <p:nvPr/>
        </p:nvCxnSpPr>
        <p:spPr>
          <a:xfrm>
            <a:off x="4116338" y="1679574"/>
            <a:ext cx="624" cy="932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Rectángulo"/>
          <p:cNvSpPr/>
          <p:nvPr/>
        </p:nvSpPr>
        <p:spPr>
          <a:xfrm>
            <a:off x="178954" y="1254509"/>
            <a:ext cx="1967994" cy="712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Contribuir </a:t>
            </a:r>
            <a:r>
              <a:rPr lang="es-MX" sz="800" b="1" i="1" dirty="0" smtClean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a asegurar la generación y el uso efectivo de los recursos en salud  mediante el desarrollo de la investigación científica para  generar conocimiento sobre temas prioritarios en salud</a:t>
            </a:r>
            <a:endParaRPr lang="es-MX" sz="800" b="1" i="1" dirty="0">
              <a:solidFill>
                <a:schemeClr val="accent1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213703" y="2198718"/>
            <a:ext cx="1800758" cy="568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Los investigadores </a:t>
            </a:r>
            <a:r>
              <a:rPr lang="es-MX" sz="800" b="1" i="1" dirty="0" smtClean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de las entidades coordinadas por la CCINSHAE generan conocimiento </a:t>
            </a:r>
            <a:r>
              <a:rPr lang="es-MX" sz="800" b="1" i="1" dirty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sobre </a:t>
            </a:r>
            <a:r>
              <a:rPr lang="es-MX" sz="800" b="1" i="1" dirty="0" smtClean="0">
                <a:solidFill>
                  <a:schemeClr val="accent1">
                    <a:lumMod val="75000"/>
                  </a:schemeClr>
                </a:solidFill>
                <a:cs typeface="Calibri" pitchFamily="34" charset="0"/>
              </a:rPr>
              <a:t>temas prioritarios en salud</a:t>
            </a:r>
            <a:endParaRPr lang="es-MX" sz="800" b="1" i="1" dirty="0">
              <a:solidFill>
                <a:schemeClr val="accent1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2" name="Text Box 6"/>
          <p:cNvSpPr txBox="1">
            <a:spLocks noChangeArrowheads="1"/>
          </p:cNvSpPr>
          <p:nvPr/>
        </p:nvSpPr>
        <p:spPr bwMode="auto">
          <a:xfrm>
            <a:off x="13240" y="59002"/>
            <a:ext cx="57137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</a:t>
            </a:r>
            <a:r>
              <a:rPr lang="es-MX" sz="800" dirty="0" smtClean="0"/>
              <a:t>especialidad</a:t>
            </a:r>
          </a:p>
          <a:p>
            <a:pPr eaLnBrk="1" hangingPunct="1"/>
            <a:r>
              <a:rPr lang="es-MX" sz="800" dirty="0" smtClean="0"/>
              <a:t>Coordinación de Proyectos Estratégicos</a:t>
            </a:r>
            <a:endParaRPr lang="es-ES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439" y="108540"/>
            <a:ext cx="1762781" cy="58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30 CuadroTexto"/>
          <p:cNvSpPr txBox="1"/>
          <p:nvPr/>
        </p:nvSpPr>
        <p:spPr>
          <a:xfrm>
            <a:off x="1114082" y="477201"/>
            <a:ext cx="5851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Arial" pitchFamily="34" charset="0"/>
                <a:cs typeface="Arial" pitchFamily="34" charset="0"/>
              </a:rPr>
              <a:t>Matriz </a:t>
            </a:r>
            <a:r>
              <a:rPr lang="es-MX" sz="1000" b="1" dirty="0" smtClean="0">
                <a:latin typeface="Arial" pitchFamily="34" charset="0"/>
                <a:cs typeface="Arial" pitchFamily="34" charset="0"/>
              </a:rPr>
              <a:t>de Indicadores para Resultados 2019 </a:t>
            </a:r>
            <a:r>
              <a:rPr lang="es-MX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1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22 Rectángulo"/>
          <p:cNvSpPr/>
          <p:nvPr/>
        </p:nvSpPr>
        <p:spPr>
          <a:xfrm>
            <a:off x="6199444" y="1196752"/>
            <a:ext cx="2160240" cy="5047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conocimientos generados por los investigadores son utilizados para modificar las condiciones de salud de la población.</a:t>
            </a:r>
          </a:p>
        </p:txBody>
      </p:sp>
      <p:sp>
        <p:nvSpPr>
          <p:cNvPr id="38" name="22 Rectángulo"/>
          <p:cNvSpPr/>
          <p:nvPr/>
        </p:nvSpPr>
        <p:spPr>
          <a:xfrm>
            <a:off x="6189062" y="1628800"/>
            <a:ext cx="2487394" cy="11710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s-MX" sz="800" b="1" dirty="0" smtClean="0">
                <a:solidFill>
                  <a:schemeClr val="accent3">
                    <a:lumMod val="50000"/>
                  </a:schemeClr>
                </a:solidFill>
                <a:cs typeface="Arial" pitchFamily="34" charset="0"/>
              </a:rPr>
              <a:t>Los Comités editoriales de revistas arbitradas emiten sus evaluaciones oportunamente.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800" b="1" dirty="0">
                <a:solidFill>
                  <a:schemeClr val="accent3">
                    <a:lumMod val="50000"/>
                  </a:schemeClr>
                </a:solidFill>
              </a:rPr>
              <a:t>Los investigadores institucionales realizan investigación acorde a la agenda prioritaria sectorial para la investigación y el desarrollo tecnológico para la salud.</a:t>
            </a:r>
          </a:p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62" name="68 Conector recto"/>
          <p:cNvCxnSpPr>
            <a:stCxn id="58" idx="2"/>
            <a:endCxn id="60" idx="0"/>
          </p:cNvCxnSpPr>
          <p:nvPr/>
        </p:nvCxnSpPr>
        <p:spPr>
          <a:xfrm flipH="1">
            <a:off x="4117850" y="5733257"/>
            <a:ext cx="1" cy="210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2 Rectángulo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291799" y="2405035"/>
            <a:ext cx="6808592" cy="4369406"/>
            <a:chOff x="-707283" y="1998749"/>
            <a:chExt cx="6369221" cy="4369406"/>
          </a:xfrm>
        </p:grpSpPr>
        <p:sp>
          <p:nvSpPr>
            <p:cNvPr id="58" name="47 Rectángulo"/>
            <p:cNvSpPr/>
            <p:nvPr/>
          </p:nvSpPr>
          <p:spPr>
            <a:xfrm>
              <a:off x="475126" y="1998749"/>
              <a:ext cx="2922544" cy="332822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que se hacen acreedores del estímulo al desempeño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 investigadores que se hacen acreedores al estímulo a la permanencia (A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93663" indent="-93663"/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-  Tasa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variación del financiamiento del FOSISS para 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    proyectos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investigación (A)</a:t>
              </a:r>
            </a:p>
            <a:p>
              <a:pPr marL="171450" indent="-17145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93663" indent="-93663"/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-  Tasa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variación de recursos destinados a apoyar la investigación (A)</a:t>
              </a:r>
            </a:p>
            <a:p>
              <a:pPr marL="88900" indent="-88900">
                <a:buFontTx/>
                <a:buChar char="-"/>
              </a:pPr>
              <a:endParaRPr lang="es-MX" sz="9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Proporción del presupuesto complementario obtenido para investigación científica y desarrollo tecnológico para la salud (A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)</a:t>
              </a:r>
            </a:p>
            <a:p>
              <a:pPr marL="88900" indent="-88900">
                <a:buFontTx/>
                <a:buChar char="-"/>
              </a:pPr>
              <a:endParaRPr lang="es-MX" sz="9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de presupuesto federal destinado por la Secretaría de Salud a investigación científica y desarrollo tecnológico para la salud (A)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del presupuesto federal institucional destinado a investigación científica y desarrollo tecnológico para la salud (A) </a:t>
              </a: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171450" indent="-17145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0" name="50 Rectángulo"/>
            <p:cNvSpPr/>
            <p:nvPr/>
          </p:nvSpPr>
          <p:spPr>
            <a:xfrm>
              <a:off x="475125" y="5536976"/>
              <a:ext cx="2922544" cy="8311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88900" indent="-88900">
                <a:buFontTx/>
                <a:buChar char="-"/>
              </a:pPr>
              <a:endParaRPr lang="es-MX" sz="8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</a:t>
              </a:r>
              <a:r>
                <a:rPr lang="es-MX" sz="900" b="1" dirty="0">
                  <a:solidFill>
                    <a:schemeClr val="tx1"/>
                  </a:solidFill>
                  <a:cs typeface="Arial" pitchFamily="34" charset="0"/>
                </a:rPr>
                <a:t>de investigadores vigentes en el Sistema Institucional (A</a:t>
              </a: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)</a:t>
              </a:r>
            </a:p>
            <a:p>
              <a:pPr marL="88900" indent="-88900">
                <a:buFontTx/>
                <a:buChar char="-"/>
              </a:pP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r>
                <a:rPr lang="es-MX" sz="900" b="1" dirty="0" smtClean="0">
                  <a:solidFill>
                    <a:schemeClr val="tx1"/>
                  </a:solidFill>
                  <a:cs typeface="Arial" pitchFamily="34" charset="0"/>
                </a:rPr>
                <a:t>Porcentaje de ocupación de plazas de investigador (S)</a:t>
              </a:r>
              <a:endParaRPr lang="es-MX" sz="900" b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>
                <a:solidFill>
                  <a:schemeClr val="tx1"/>
                </a:solidFill>
                <a:cs typeface="Arial" pitchFamily="34" charset="0"/>
              </a:endParaRPr>
            </a:p>
            <a:p>
              <a:pPr marL="88900" indent="-88900">
                <a:buFontTx/>
                <a:buChar char="-"/>
              </a:pPr>
              <a:endParaRPr lang="es-MX" sz="800" b="1" i="1" dirty="0" smtClean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74" name="87 Rectángulo"/>
            <p:cNvSpPr/>
            <p:nvPr/>
          </p:nvSpPr>
          <p:spPr>
            <a:xfrm>
              <a:off x="-707283" y="3750003"/>
              <a:ext cx="129317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 smtClean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Financiamiento otorgado  para el desarrollo de la investigación científica de calidad </a:t>
              </a:r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5" name="7 Rectángulo"/>
            <p:cNvSpPr/>
            <p:nvPr/>
          </p:nvSpPr>
          <p:spPr>
            <a:xfrm>
              <a:off x="-707283" y="5529243"/>
              <a:ext cx="129317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800" b="1" i="1" dirty="0" smtClean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Evaluación de la productividad científica de los investigadores</a:t>
              </a:r>
            </a:p>
            <a:p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  <a:p>
              <a:r>
                <a:rPr lang="es-MX" sz="800" b="1" i="1" dirty="0" smtClean="0">
                  <a:solidFill>
                    <a:schemeClr val="accent1">
                      <a:lumMod val="75000"/>
                    </a:schemeClr>
                  </a:solidFill>
                  <a:cs typeface="Arial" panose="020B0604020202020204" pitchFamily="34" charset="0"/>
                </a:rPr>
                <a:t>Ocupación de plazas de investigador</a:t>
              </a:r>
              <a:endParaRPr lang="es-MX" sz="800" b="1" i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9" name="22 Rectángulo"/>
            <p:cNvSpPr/>
            <p:nvPr/>
          </p:nvSpPr>
          <p:spPr>
            <a:xfrm>
              <a:off x="3427532" y="2878698"/>
              <a:ext cx="1853629" cy="20388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La </a:t>
              </a: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población de investigadores participa en convocatorias y obtiene financiamiento para el desarrollo de investigación basada en las prioridades en salud.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Los </a:t>
              </a: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niveles de inversión del Gobierno Federal para la investigación y el desarrollo tecnológico en salud se mantienen o incrementan. </a:t>
              </a: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El </a:t>
              </a: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sector privado participa en </a:t>
              </a: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 el financiamiento y la realización de la investigación </a:t>
              </a: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y desarrollo tecnológico para la salud. </a:t>
              </a:r>
              <a:endParaRPr lang="es-MX" sz="800" b="1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Se cuenta con los incentivos para la investigación para la salud. </a:t>
              </a:r>
              <a:endParaRPr lang="es-MX" sz="800" b="1" i="1" dirty="0">
                <a:solidFill>
                  <a:schemeClr val="accent3">
                    <a:lumMod val="50000"/>
                  </a:schemeClr>
                </a:solidFill>
                <a:cs typeface="Arial" pitchFamily="34" charset="0"/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44" name="22 Rectángulo"/>
            <p:cNvSpPr/>
            <p:nvPr/>
          </p:nvSpPr>
          <p:spPr>
            <a:xfrm>
              <a:off x="3504867" y="5243644"/>
              <a:ext cx="2157071" cy="10484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 smtClean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endParaRPr lang="es-MX" sz="800" b="1" dirty="0">
                <a:solidFill>
                  <a:schemeClr val="accent3">
                    <a:lumMod val="50000"/>
                  </a:schemeClr>
                </a:solidFill>
              </a:endParaRPr>
            </a:p>
            <a:p>
              <a:pPr marL="88900" indent="-88900">
                <a:spcAft>
                  <a:spcPts val="600"/>
                </a:spcAft>
                <a:buFont typeface="+mj-lt"/>
                <a:buAutoNum type="arabicPeriod"/>
              </a:pP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La población de investigadores acepta </a:t>
              </a:r>
              <a:r>
                <a:rPr lang="es-MX" sz="800" b="1" dirty="0">
                  <a:solidFill>
                    <a:schemeClr val="accent3">
                      <a:lumMod val="50000"/>
                    </a:schemeClr>
                  </a:solidFill>
                </a:rPr>
                <a:t>los lineamientos </a:t>
              </a: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normativos.</a:t>
              </a:r>
            </a:p>
            <a:p>
              <a:pPr marL="92075" indent="-92075">
                <a:spcAft>
                  <a:spcPts val="600"/>
                </a:spcAft>
              </a:pPr>
              <a:r>
                <a:rPr lang="es-MX" sz="800" b="1" dirty="0" smtClean="0">
                  <a:solidFill>
                    <a:schemeClr val="accent3">
                      <a:lumMod val="50000"/>
                    </a:schemeClr>
                  </a:solidFill>
                </a:rPr>
                <a:t>1. Existen profesionales de la salud con el  perfil para ocupar las plazas vacantes de investigador</a:t>
              </a:r>
            </a:p>
          </p:txBody>
        </p:sp>
      </p:grpSp>
      <p:sp>
        <p:nvSpPr>
          <p:cNvPr id="49" name="22 Rectángulo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spcAft>
                <a:spcPts val="600"/>
              </a:spcAft>
              <a:buFont typeface="+mj-lt"/>
              <a:buAutoNum type="arabicPeriod"/>
            </a:pPr>
            <a:endParaRPr lang="es-MX" sz="600" b="1" i="1" dirty="0">
              <a:solidFill>
                <a:schemeClr val="accent3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5" name="Conector recto 4"/>
          <p:cNvCxnSpPr>
            <a:stCxn id="46" idx="2"/>
            <a:endCxn id="58" idx="0"/>
          </p:cNvCxnSpPr>
          <p:nvPr/>
        </p:nvCxnSpPr>
        <p:spPr>
          <a:xfrm>
            <a:off x="4116962" y="2266542"/>
            <a:ext cx="889" cy="138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49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3610</TotalTime>
  <Words>422</Words>
  <Application>Microsoft Office PowerPoint</Application>
  <PresentationFormat>Presentación en pantalla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CCINSHAE</cp:lastModifiedBy>
  <cp:revision>383</cp:revision>
  <cp:lastPrinted>2018-11-15T23:03:22Z</cp:lastPrinted>
  <dcterms:created xsi:type="dcterms:W3CDTF">2011-05-18T16:50:13Z</dcterms:created>
  <dcterms:modified xsi:type="dcterms:W3CDTF">2018-11-21T18:16:59Z</dcterms:modified>
</cp:coreProperties>
</file>