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0" r:id="rId2"/>
    <p:sldId id="261" r:id="rId3"/>
  </p:sldIdLst>
  <p:sldSz cx="9144000" cy="6858000" type="screen4x3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51" autoAdjust="0"/>
    <p:restoredTop sz="94245" autoAdjust="0"/>
  </p:normalViewPr>
  <p:slideViewPr>
    <p:cSldViewPr>
      <p:cViewPr>
        <p:scale>
          <a:sx n="100" d="100"/>
          <a:sy n="100" d="100"/>
        </p:scale>
        <p:origin x="1406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8443C823-3F2A-4A75-AA1C-C06A87631F19}" type="datetimeFigureOut">
              <a:rPr lang="es-MX" smtClean="0"/>
              <a:t>18/06/2024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9788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1041" y="4415790"/>
            <a:ext cx="5608320" cy="4183380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1" y="8829967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1F9F8879-E4FD-49C0-92EB-7B0FA17E0CA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66799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9F8879-E4FD-49C0-92EB-7B0FA17E0CA4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175877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9F8879-E4FD-49C0-92EB-7B0FA17E0CA4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145740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18/06/2024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55225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18/06/2024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3749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18/06/2024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28068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18/06/2024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43141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18/06/2024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32486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18/06/2024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81344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18/06/2024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25124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18/06/2024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7560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18/06/2024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62876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18/06/2024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63688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18/06/2024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14416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7D0E44-0F0A-4DBF-B38C-CFC2A8E339A7}" type="datetimeFigureOut">
              <a:rPr lang="es-MX" smtClean="0"/>
              <a:t>18/06/2024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01274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137610" y="38872"/>
            <a:ext cx="8836609" cy="6702497"/>
            <a:chOff x="137610" y="38872"/>
            <a:chExt cx="8836609" cy="6702497"/>
          </a:xfrm>
        </p:grpSpPr>
        <p:grpSp>
          <p:nvGrpSpPr>
            <p:cNvPr id="67" name="Grupo 66"/>
            <p:cNvGrpSpPr/>
            <p:nvPr/>
          </p:nvGrpSpPr>
          <p:grpSpPr>
            <a:xfrm>
              <a:off x="251518" y="849206"/>
              <a:ext cx="8722701" cy="5892163"/>
              <a:chOff x="0" y="1023498"/>
              <a:chExt cx="9010678" cy="6178079"/>
            </a:xfrm>
          </p:grpSpPr>
          <p:grpSp>
            <p:nvGrpSpPr>
              <p:cNvPr id="68" name="Grupo 67"/>
              <p:cNvGrpSpPr/>
              <p:nvPr/>
            </p:nvGrpSpPr>
            <p:grpSpPr>
              <a:xfrm>
                <a:off x="0" y="1023498"/>
                <a:ext cx="9010678" cy="6178079"/>
                <a:chOff x="0" y="1023583"/>
                <a:chExt cx="9011287" cy="6178593"/>
              </a:xfrm>
            </p:grpSpPr>
            <p:cxnSp>
              <p:nvCxnSpPr>
                <p:cNvPr id="70" name="Conector recto 69"/>
                <p:cNvCxnSpPr>
                  <a:stCxn id="107" idx="4"/>
                  <a:endCxn id="112" idx="0"/>
                </p:cNvCxnSpPr>
                <p:nvPr/>
              </p:nvCxnSpPr>
              <p:spPr>
                <a:xfrm>
                  <a:off x="6356383" y="3648956"/>
                  <a:ext cx="0" cy="21281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1" name="Grupo 70"/>
                <p:cNvGrpSpPr/>
                <p:nvPr/>
              </p:nvGrpSpPr>
              <p:grpSpPr>
                <a:xfrm>
                  <a:off x="0" y="1023583"/>
                  <a:ext cx="9011287" cy="6178593"/>
                  <a:chOff x="0" y="1023583"/>
                  <a:chExt cx="9011287" cy="6178593"/>
                </a:xfrm>
              </p:grpSpPr>
              <p:cxnSp>
                <p:nvCxnSpPr>
                  <p:cNvPr id="73" name="Conector recto 72"/>
                  <p:cNvCxnSpPr/>
                  <p:nvPr/>
                </p:nvCxnSpPr>
                <p:spPr>
                  <a:xfrm flipH="1">
                    <a:off x="6374921" y="2725947"/>
                    <a:ext cx="3796" cy="179952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77" name="Grupo 76"/>
                  <p:cNvGrpSpPr/>
                  <p:nvPr/>
                </p:nvGrpSpPr>
                <p:grpSpPr>
                  <a:xfrm>
                    <a:off x="0" y="1023583"/>
                    <a:ext cx="9011287" cy="6178593"/>
                    <a:chOff x="0" y="1"/>
                    <a:chExt cx="9011287" cy="6178593"/>
                  </a:xfrm>
                </p:grpSpPr>
                <p:cxnSp>
                  <p:nvCxnSpPr>
                    <p:cNvPr id="78" name="Conector angular 77"/>
                    <p:cNvCxnSpPr>
                      <a:stCxn id="109" idx="2"/>
                    </p:cNvCxnSpPr>
                    <p:nvPr/>
                  </p:nvCxnSpPr>
                  <p:spPr>
                    <a:xfrm rot="16200000" flipH="1">
                      <a:off x="2302209" y="3150126"/>
                      <a:ext cx="386045" cy="3463961"/>
                    </a:xfrm>
                    <a:prstGeom prst="bentConnector2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79" name="Grupo 78"/>
                    <p:cNvGrpSpPr/>
                    <p:nvPr/>
                  </p:nvGrpSpPr>
                  <p:grpSpPr>
                    <a:xfrm>
                      <a:off x="0" y="1"/>
                      <a:ext cx="9011287" cy="6178593"/>
                      <a:chOff x="0" y="1"/>
                      <a:chExt cx="9011287" cy="6178593"/>
                    </a:xfrm>
                  </p:grpSpPr>
                  <p:grpSp>
                    <p:nvGrpSpPr>
                      <p:cNvPr id="80" name="Grupo 79"/>
                      <p:cNvGrpSpPr/>
                      <p:nvPr/>
                    </p:nvGrpSpPr>
                    <p:grpSpPr>
                      <a:xfrm>
                        <a:off x="0" y="1"/>
                        <a:ext cx="9011287" cy="6178593"/>
                        <a:chOff x="-1" y="1"/>
                        <a:chExt cx="8500781" cy="5709132"/>
                      </a:xfrm>
                    </p:grpSpPr>
                    <p:cxnSp>
                      <p:nvCxnSpPr>
                        <p:cNvPr id="83" name="Conector recto 82"/>
                        <p:cNvCxnSpPr/>
                        <p:nvPr/>
                      </p:nvCxnSpPr>
                      <p:spPr>
                        <a:xfrm flipV="1">
                          <a:off x="5033176" y="1216549"/>
                          <a:ext cx="277035" cy="10884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grpSp>
                      <p:nvGrpSpPr>
                        <p:cNvPr id="84" name="Grupo 83"/>
                        <p:cNvGrpSpPr/>
                        <p:nvPr/>
                      </p:nvGrpSpPr>
                      <p:grpSpPr>
                        <a:xfrm>
                          <a:off x="-1" y="1"/>
                          <a:ext cx="8500781" cy="5709132"/>
                          <a:chOff x="-1" y="1"/>
                          <a:chExt cx="8500781" cy="5709132"/>
                        </a:xfrm>
                      </p:grpSpPr>
                      <p:cxnSp>
                        <p:nvCxnSpPr>
                          <p:cNvPr id="85" name="Conector recto 84"/>
                          <p:cNvCxnSpPr/>
                          <p:nvPr/>
                        </p:nvCxnSpPr>
                        <p:spPr>
                          <a:xfrm flipV="1">
                            <a:off x="2949934" y="1232452"/>
                            <a:ext cx="676146" cy="116738"/>
                          </a:xfrm>
                          <a:prstGeom prst="line">
                            <a:avLst/>
                          </a:prstGeom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86" name="Conector recto 85"/>
                          <p:cNvCxnSpPr/>
                          <p:nvPr/>
                        </p:nvCxnSpPr>
                        <p:spPr>
                          <a:xfrm flipV="1">
                            <a:off x="3013545" y="349857"/>
                            <a:ext cx="742068" cy="222851"/>
                          </a:xfrm>
                          <a:prstGeom prst="line">
                            <a:avLst/>
                          </a:prstGeom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grpSp>
                        <p:nvGrpSpPr>
                          <p:cNvPr id="87" name="Grupo 86"/>
                          <p:cNvGrpSpPr/>
                          <p:nvPr/>
                        </p:nvGrpSpPr>
                        <p:grpSpPr>
                          <a:xfrm>
                            <a:off x="-1" y="1"/>
                            <a:ext cx="8500781" cy="5709132"/>
                            <a:chOff x="-1" y="1"/>
                            <a:chExt cx="8500781" cy="5709132"/>
                          </a:xfrm>
                        </p:grpSpPr>
                        <p:grpSp>
                          <p:nvGrpSpPr>
                            <p:cNvPr id="88" name="368 Grupo"/>
                            <p:cNvGrpSpPr/>
                            <p:nvPr/>
                          </p:nvGrpSpPr>
                          <p:grpSpPr>
                            <a:xfrm>
                              <a:off x="-1" y="1"/>
                              <a:ext cx="6726793" cy="5709132"/>
                              <a:chOff x="-1" y="1107777"/>
                              <a:chExt cx="5488083" cy="3346533"/>
                            </a:xfrm>
                          </p:grpSpPr>
                          <p:sp>
                            <p:nvSpPr>
                              <p:cNvPr id="93" name="88 Elipse"/>
                              <p:cNvSpPr/>
                              <p:nvPr/>
                            </p:nvSpPr>
                            <p:spPr>
                              <a:xfrm>
                                <a:off x="1252597" y="1693949"/>
                                <a:ext cx="1151890" cy="404495"/>
                              </a:xfrm>
                              <a:prstGeom prst="ellipse">
                                <a:avLst/>
                              </a:prstGeom>
                              <a:noFill/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 algn="ctr">
                                  <a:spcAft>
                                    <a:spcPts val="0"/>
                                  </a:spcAft>
                                </a:pPr>
                                <a:r>
                                  <a:rPr lang="es-MX" sz="700" b="1" kern="1200">
                                    <a:solidFill>
                                      <a:srgbClr val="000000"/>
                                    </a:solidFill>
                                    <a:effectLst/>
                                    <a:latin typeface="Arial" panose="020B0604020202020204" pitchFamily="34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Condiciones de salud desmejoradas</a:t>
                                </a:r>
                                <a:endParaRPr lang="es-MX" sz="1200">
                                  <a:effectLst/>
                                  <a:latin typeface="Times New Roman" panose="02020603050405020304" pitchFamily="18" charset="0"/>
                                  <a:ea typeface="Times New Roman" panose="02020603050405020304" pitchFamily="18" charset="0"/>
                                </a:endParaRPr>
                              </a:p>
                            </p:txBody>
                          </p:sp>
                          <p:grpSp>
                            <p:nvGrpSpPr>
                              <p:cNvPr id="94" name="370 Grupo"/>
                              <p:cNvGrpSpPr/>
                              <p:nvPr/>
                            </p:nvGrpSpPr>
                            <p:grpSpPr>
                              <a:xfrm>
                                <a:off x="-1" y="1107777"/>
                                <a:ext cx="5488083" cy="3346533"/>
                                <a:chOff x="-1" y="1107777"/>
                                <a:chExt cx="5488083" cy="3346533"/>
                              </a:xfrm>
                            </p:grpSpPr>
                            <p:sp>
                              <p:nvSpPr>
                                <p:cNvPr id="95" name="93 Rectángulo"/>
                                <p:cNvSpPr/>
                                <p:nvPr/>
                              </p:nvSpPr>
                              <p:spPr>
                                <a:xfrm>
                                  <a:off x="2536272" y="3926754"/>
                                  <a:ext cx="1321704" cy="527556"/>
                                </a:xfrm>
                                <a:prstGeom prst="rect">
                                  <a:avLst/>
                                </a:prstGeom>
                                <a:noFill/>
                                <a:ln w="2540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Autofit/>
                                </a:bodyPr>
                                <a:lstStyle/>
                                <a:p>
                                  <a:pPr algn="ctr">
                                    <a:spcAft>
                                      <a:spcPts val="0"/>
                                    </a:spcAft>
                                  </a:pPr>
                                  <a:r>
                                    <a:rPr lang="es-MX" sz="700" b="1" kern="12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Arial" panose="020B0604020202020204" pitchFamily="34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a:t>Rezago institucional en la formación de posgrado, actualización y capacitación de recursos humanos para la salud</a:t>
                                  </a:r>
                                  <a:endParaRPr lang="es-MX" sz="1200">
                                    <a:effectLst/>
                                    <a:latin typeface="Times New Roman" panose="02020603050405020304" pitchFamily="18" charset="0"/>
                                    <a:ea typeface="Times New Roman" panose="02020603050405020304" pitchFamily="18" charset="0"/>
                                  </a:endParaRPr>
                                </a:p>
                              </p:txBody>
                            </p:sp>
                            <p:grpSp>
                              <p:nvGrpSpPr>
                                <p:cNvPr id="96" name="374 Grupo"/>
                                <p:cNvGrpSpPr/>
                                <p:nvPr/>
                              </p:nvGrpSpPr>
                              <p:grpSpPr>
                                <a:xfrm>
                                  <a:off x="-1" y="1107777"/>
                                  <a:ext cx="5488083" cy="2563282"/>
                                  <a:chOff x="-1" y="1107777"/>
                                  <a:chExt cx="5488083" cy="2563282"/>
                                </a:xfrm>
                              </p:grpSpPr>
                              <p:grpSp>
                                <p:nvGrpSpPr>
                                  <p:cNvPr id="97" name="376 Grupo"/>
                                  <p:cNvGrpSpPr/>
                                  <p:nvPr/>
                                </p:nvGrpSpPr>
                                <p:grpSpPr>
                                  <a:xfrm>
                                    <a:off x="-1" y="1107777"/>
                                    <a:ext cx="5488083" cy="2563282"/>
                                    <a:chOff x="-1" y="1107777"/>
                                    <a:chExt cx="5488083" cy="2563282"/>
                                  </a:xfrm>
                                </p:grpSpPr>
                                <p:sp>
                                  <p:nvSpPr>
                                    <p:cNvPr id="107" name="75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4319621" y="2120833"/>
                                      <a:ext cx="1144940" cy="40893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Períodos de atención más tardíos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08" name="76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2652541" y="2627826"/>
                                      <a:ext cx="1169876" cy="428400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Limitada toma de decisiones con base en la evidencia científica</a:t>
                                      </a:r>
                                      <a:endParaRPr lang="es-MX" sz="120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09" name="78 Rectángulo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-1" y="3162208"/>
                                      <a:ext cx="1174848" cy="485352"/>
                                    </a:xfrm>
                                    <a:prstGeom prst="rect">
                                      <a:avLst/>
                                    </a:prstGeom>
                                    <a:noFill/>
                                    <a:ln w="25400"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</a:ln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Limitado conocimiento especializado para la atención a problemas de salud 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0" name="80 Rectángulo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4313234" y="3169238"/>
                                      <a:ext cx="1174848" cy="485352"/>
                                    </a:xfrm>
                                    <a:prstGeom prst="rect">
                                      <a:avLst/>
                                    </a:prstGeom>
                                    <a:noFill/>
                                    <a:ln w="25400"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</a:ln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Baja oferta de servicios especializados</a:t>
                                      </a:r>
                                      <a:endParaRPr lang="es-MX" sz="120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1" name="81 Rectángulo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2647577" y="3185707"/>
                                      <a:ext cx="1174848" cy="485352"/>
                                    </a:xfrm>
                                    <a:prstGeom prst="rect">
                                      <a:avLst/>
                                    </a:prstGeom>
                                    <a:noFill/>
                                    <a:ln w="25400"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</a:ln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Limitada formación de investigadores</a:t>
                                      </a:r>
                                      <a:endParaRPr lang="es-MX" sz="120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2" name="83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4319621" y="2645036"/>
                                      <a:ext cx="1144940" cy="40893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Saturación de los servicios especializados existentes</a:t>
                                      </a:r>
                                      <a:endParaRPr lang="es-MX" sz="120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3" name="84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4334271" y="1619055"/>
                                      <a:ext cx="1144940" cy="40893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Mayor gasto en </a:t>
                                      </a:r>
                                      <a:r>
                                        <a:rPr lang="es-MX" sz="700" b="1" kern="1200" dirty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salud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4" name="85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3063834" y="1107777"/>
                                      <a:ext cx="1152128" cy="40466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Condiciones de vida inadecuadas 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5" name="86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2956123" y="1625436"/>
                                      <a:ext cx="1152128" cy="40466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Menores oportunidades de trabajo e ingresos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6" name="87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1306286" y="1238406"/>
                                      <a:ext cx="1152128" cy="40466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Menor productividad laboral y escolar</a:t>
                                      </a:r>
                                      <a:endParaRPr lang="es-MX" sz="120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7" name="89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2173184" y="2117180"/>
                                      <a:ext cx="1152128" cy="40466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Mayor tiempo de recuperación de los pacientes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8" name="90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451262" y="2117180"/>
                                      <a:ext cx="1152128" cy="40466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Mayores tasas de morbilidad y mortalidad</a:t>
                                      </a:r>
                                      <a:endParaRPr lang="es-MX" sz="120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9" name="91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0" y="2639694"/>
                                      <a:ext cx="1172995" cy="40466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Elevadas necesidades de personal especializado en salud</a:t>
                                      </a:r>
                                      <a:endParaRPr lang="es-MX" sz="120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20" name="92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1348519" y="2490470"/>
                                      <a:ext cx="1152128" cy="428400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Diagnóstico </a:t>
                                      </a:r>
                                      <a:r>
                                        <a:rPr lang="es-MX" sz="600" b="1" kern="12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impreciso</a:t>
                                      </a:r>
                                      <a:r>
                                        <a:rPr lang="es-MX" sz="700" b="1" kern="12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 sobre enfermedades actuales y emergentes</a:t>
                                      </a:r>
                                      <a:endParaRPr lang="es-MX" sz="120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</p:grpSp>
                              <p:grpSp>
                                <p:nvGrpSpPr>
                                  <p:cNvPr id="98" name="393 Grupo"/>
                                  <p:cNvGrpSpPr/>
                                  <p:nvPr/>
                                </p:nvGrpSpPr>
                                <p:grpSpPr>
                                  <a:xfrm>
                                    <a:off x="581891" y="1511538"/>
                                    <a:ext cx="3063833" cy="1666634"/>
                                    <a:chOff x="581891" y="1511538"/>
                                    <a:chExt cx="3063833" cy="1666634"/>
                                  </a:xfrm>
                                </p:grpSpPr>
                                <p:cxnSp>
                                  <p:nvCxnSpPr>
                                    <p:cNvPr id="99" name="159 Conector recto"/>
                                    <p:cNvCxnSpPr/>
                                    <p:nvPr/>
                                  </p:nvCxnSpPr>
                                  <p:spPr>
                                    <a:xfrm flipV="1">
                                      <a:off x="3645724" y="1511538"/>
                                      <a:ext cx="0" cy="125363"/>
                                    </a:xfrm>
                                    <a:prstGeom prst="line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00" name="174 Conector angular"/>
                                    <p:cNvCxnSpPr/>
                                    <p:nvPr/>
                                  </p:nvCxnSpPr>
                                  <p:spPr>
                                    <a:xfrm rot="10800000" flipV="1">
                                      <a:off x="1033153" y="1974676"/>
                                      <a:ext cx="277880" cy="147888"/>
                                    </a:xfrm>
                                    <a:prstGeom prst="bentConnector2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01" name="176 Conector angular"/>
                                    <p:cNvCxnSpPr/>
                                    <p:nvPr/>
                                  </p:nvCxnSpPr>
                                  <p:spPr>
                                    <a:xfrm rot="10800000" flipV="1">
                                      <a:off x="2018805" y="2319060"/>
                                      <a:ext cx="158018" cy="162949"/>
                                    </a:xfrm>
                                    <a:prstGeom prst="bentConnector2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02" name="178 Conector angular"/>
                                    <p:cNvCxnSpPr/>
                                    <p:nvPr/>
                                  </p:nvCxnSpPr>
                                  <p:spPr>
                                    <a:xfrm>
                                      <a:off x="1603169" y="2319060"/>
                                      <a:ext cx="250900" cy="162949"/>
                                    </a:xfrm>
                                    <a:prstGeom prst="bentConnector2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03" name="200 Conector recto"/>
                                    <p:cNvCxnSpPr/>
                                    <p:nvPr/>
                                  </p:nvCxnSpPr>
                                  <p:spPr>
                                    <a:xfrm flipV="1">
                                      <a:off x="2500647" y="2686871"/>
                                      <a:ext cx="321764" cy="14887"/>
                                    </a:xfrm>
                                    <a:prstGeom prst="line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04" name="203 Conector recto"/>
                                    <p:cNvCxnSpPr>
                                      <a:stCxn id="120" idx="2"/>
                                    </p:cNvCxnSpPr>
                                    <p:nvPr/>
                                  </p:nvCxnSpPr>
                                  <p:spPr>
                                    <a:xfrm flipH="1" flipV="1">
                                      <a:off x="901185" y="2664347"/>
                                      <a:ext cx="447334" cy="40323"/>
                                    </a:xfrm>
                                    <a:prstGeom prst="line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05" name="207 Conector recto"/>
                                    <p:cNvCxnSpPr>
                                      <a:stCxn id="108" idx="4"/>
                                    </p:cNvCxnSpPr>
                                    <p:nvPr/>
                                  </p:nvCxnSpPr>
                                  <p:spPr>
                                    <a:xfrm flipH="1">
                                      <a:off x="3237068" y="3056226"/>
                                      <a:ext cx="411" cy="121946"/>
                                    </a:xfrm>
                                    <a:prstGeom prst="line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06" name="211 Conector recto"/>
                                    <p:cNvCxnSpPr/>
                                    <p:nvPr/>
                                  </p:nvCxnSpPr>
                                  <p:spPr>
                                    <a:xfrm>
                                      <a:off x="581891" y="3043455"/>
                                      <a:ext cx="0" cy="119975"/>
                                    </a:xfrm>
                                    <a:prstGeom prst="line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</p:grpSp>
                            </p:grpSp>
                          </p:grpSp>
                        </p:grpSp>
                        <p:sp>
                          <p:nvSpPr>
                            <p:cNvPr id="89" name="84 Elipse"/>
                            <p:cNvSpPr/>
                            <p:nvPr/>
                          </p:nvSpPr>
                          <p:spPr>
                            <a:xfrm>
                              <a:off x="7060759" y="1725433"/>
                              <a:ext cx="1377955" cy="690350"/>
                            </a:xfrm>
                            <a:prstGeom prst="ellipse">
                              <a:avLst/>
                            </a:prstGeom>
                            <a:noFill/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<a:prstTxWarp prst="textNoShape">
                                <a:avLst/>
                              </a:prstTxWarp>
                              <a:noAutofit/>
                            </a:bodyPr>
                            <a:lstStyle/>
                            <a:p>
                              <a:pPr algn="ctr">
                                <a:spcAft>
                                  <a:spcPts val="0"/>
                                </a:spcAft>
                              </a:pPr>
                              <a:r>
                                <a:rPr lang="es-MX" sz="700" b="1" kern="1200" dirty="0" smtClean="0">
                                  <a:solidFill>
                                    <a:srgbClr val="000000"/>
                                  </a:solidFill>
                                  <a:effectLst/>
                                  <a:latin typeface="Arial" panose="020B0604020202020204" pitchFamily="34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Instrumentación limitada </a:t>
                              </a:r>
                              <a:r>
                                <a:rPr lang="es-MX" sz="700" b="1" kern="1200" dirty="0">
                                  <a:solidFill>
                                    <a:srgbClr val="000000"/>
                                  </a:solidFill>
                                  <a:effectLst/>
                                  <a:latin typeface="Arial" panose="020B0604020202020204" pitchFamily="34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de </a:t>
                              </a:r>
                              <a:r>
                                <a:rPr lang="es-MX" sz="700" b="1" kern="1200" dirty="0" smtClean="0">
                                  <a:solidFill>
                                    <a:srgbClr val="000000"/>
                                  </a:solidFill>
                                  <a:effectLst/>
                                  <a:latin typeface="Arial" panose="020B0604020202020204" pitchFamily="34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la política </a:t>
                              </a:r>
                              <a:r>
                                <a:rPr lang="es-MX" sz="700" b="1" kern="1200" dirty="0">
                                  <a:solidFill>
                                    <a:srgbClr val="000000"/>
                                  </a:solidFill>
                                  <a:effectLst/>
                                  <a:latin typeface="Arial" panose="020B0604020202020204" pitchFamily="34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de salud</a:t>
                              </a:r>
                              <a:endParaRPr lang="es-MX" sz="1200" dirty="0">
                                <a:effectLst/>
                                <a:latin typeface="Times New Roman" panose="02020603050405020304" pitchFamily="18" charset="0"/>
                                <a:ea typeface="Times New Roman" panose="02020603050405020304" pitchFamily="18" charset="0"/>
                              </a:endParaRPr>
                            </a:p>
                          </p:txBody>
                        </p:sp>
                        <p:sp>
                          <p:nvSpPr>
                            <p:cNvPr id="90" name="80 Rectángulo"/>
                            <p:cNvSpPr/>
                            <p:nvPr/>
                          </p:nvSpPr>
                          <p:spPr>
                            <a:xfrm>
                              <a:off x="7060758" y="3554232"/>
                              <a:ext cx="1440022" cy="828002"/>
                            </a:xfrm>
                            <a:prstGeom prst="rect">
                              <a:avLst/>
                            </a:prstGeom>
                            <a:noFill/>
                            <a:ln w="2540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<a:prstTxWarp prst="textNoShape">
                                <a:avLst/>
                              </a:prstTxWarp>
                              <a:noAutofit/>
                            </a:bodyPr>
                            <a:lstStyle/>
                            <a:p>
                              <a:pPr algn="ctr">
                                <a:spcAft>
                                  <a:spcPts val="0"/>
                                </a:spcAft>
                              </a:pPr>
                              <a:r>
                                <a:rPr lang="es-MX" sz="700" b="1" kern="1200">
                                  <a:solidFill>
                                    <a:srgbClr val="000000"/>
                                  </a:solidFill>
                                  <a:effectLst/>
                                  <a:latin typeface="Arial" panose="020B0604020202020204" pitchFamily="34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Desempeño laboral inadecuado</a:t>
                              </a:r>
                              <a:endParaRPr lang="es-MX" sz="1200">
                                <a:effectLst/>
                                <a:latin typeface="Times New Roman" panose="02020603050405020304" pitchFamily="18" charset="0"/>
                                <a:ea typeface="Times New Roman" panose="02020603050405020304" pitchFamily="18" charset="0"/>
                              </a:endParaRPr>
                            </a:p>
                          </p:txBody>
                        </p:sp>
                        <p:cxnSp>
                          <p:nvCxnSpPr>
                            <p:cNvPr id="91" name="Conector angular 90"/>
                            <p:cNvCxnSpPr/>
                            <p:nvPr/>
                          </p:nvCxnSpPr>
                          <p:spPr>
                            <a:xfrm>
                              <a:off x="6726804" y="1216549"/>
                              <a:ext cx="1023847" cy="504616"/>
                            </a:xfrm>
                            <a:prstGeom prst="bentConnector2">
                              <a:avLst/>
                            </a:prstGeom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92" name="Conector recto 91"/>
                            <p:cNvCxnSpPr/>
                            <p:nvPr/>
                          </p:nvCxnSpPr>
                          <p:spPr>
                            <a:xfrm>
                              <a:off x="7752522" y="2417196"/>
                              <a:ext cx="15815" cy="1142296"/>
                            </a:xfrm>
                            <a:prstGeom prst="line">
                              <a:avLst/>
                            </a:prstGeom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</p:grpSp>
                  </p:grpSp>
                  <p:cxnSp>
                    <p:nvCxnSpPr>
                      <p:cNvPr id="81" name="Conector angular 80"/>
                      <p:cNvCxnSpPr/>
                      <p:nvPr/>
                    </p:nvCxnSpPr>
                    <p:spPr>
                      <a:xfrm flipH="1">
                        <a:off x="4203510" y="4763069"/>
                        <a:ext cx="4072164" cy="307274"/>
                      </a:xfrm>
                      <a:prstGeom prst="bentConnector3">
                        <a:avLst>
                          <a:gd name="adj1" fmla="val 786"/>
                        </a:avLst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2" name="Conector angular 81"/>
                      <p:cNvCxnSpPr/>
                      <p:nvPr/>
                    </p:nvCxnSpPr>
                    <p:spPr>
                      <a:xfrm flipH="1">
                        <a:off x="4203510" y="4708478"/>
                        <a:ext cx="2145764" cy="366651"/>
                      </a:xfrm>
                      <a:prstGeom prst="bentConnector3">
                        <a:avLst>
                          <a:gd name="adj1" fmla="val -163"/>
                        </a:avLst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</p:grpSp>
          </p:grpSp>
          <p:cxnSp>
            <p:nvCxnSpPr>
              <p:cNvPr id="69" name="Conector recto 68"/>
              <p:cNvCxnSpPr/>
              <p:nvPr/>
            </p:nvCxnSpPr>
            <p:spPr>
              <a:xfrm flipV="1">
                <a:off x="4191990" y="5723906"/>
                <a:ext cx="10806" cy="50244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1" name="CuadroTexto 34"/>
            <p:cNvSpPr txBox="1"/>
            <p:nvPr/>
          </p:nvSpPr>
          <p:spPr>
            <a:xfrm>
              <a:off x="137610" y="38872"/>
              <a:ext cx="688757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s-MX" sz="1400" kern="1200" dirty="0" smtClean="0">
                  <a:solidFill>
                    <a:srgbClr val="000000"/>
                  </a:solidFill>
                  <a:effectLst/>
                  <a:latin typeface="Soberana Sans" panose="02000000000000000000" pitchFamily="50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PP E010 “Formación </a:t>
              </a:r>
              <a:r>
                <a:rPr lang="es-MX" sz="1400" kern="1200" dirty="0">
                  <a:solidFill>
                    <a:srgbClr val="000000"/>
                  </a:solidFill>
                  <a:effectLst/>
                  <a:latin typeface="Soberana Sans" panose="02000000000000000000" pitchFamily="50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y Capacitación de Recursos Humanos para la </a:t>
              </a:r>
              <a:r>
                <a:rPr lang="es-MX" sz="1400" kern="1200" dirty="0" smtClean="0">
                  <a:solidFill>
                    <a:srgbClr val="000000"/>
                  </a:solidFill>
                  <a:effectLst/>
                  <a:latin typeface="Soberana Sans" panose="02000000000000000000" pitchFamily="50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Salud”</a:t>
              </a:r>
            </a:p>
            <a:p>
              <a:pPr algn="ctr"/>
              <a:r>
                <a:rPr lang="es-ES" sz="1400" b="1" dirty="0"/>
                <a:t>Árbol del </a:t>
              </a:r>
              <a:r>
                <a:rPr lang="es-ES" sz="1400" b="1" dirty="0" smtClean="0"/>
                <a:t>problema   -  MIR </a:t>
              </a:r>
              <a:r>
                <a:rPr lang="es-ES" sz="1400" b="1" dirty="0" smtClean="0"/>
                <a:t>2025</a:t>
              </a:r>
              <a:endParaRPr lang="es-MX" sz="1400" dirty="0"/>
            </a:p>
          </p:txBody>
        </p:sp>
      </p:grpSp>
      <p:cxnSp>
        <p:nvCxnSpPr>
          <p:cNvPr id="122" name="207 Conector recto"/>
          <p:cNvCxnSpPr>
            <a:stCxn id="112" idx="4"/>
            <a:endCxn id="110" idx="0"/>
          </p:cNvCxnSpPr>
          <p:nvPr/>
        </p:nvCxnSpPr>
        <p:spPr>
          <a:xfrm>
            <a:off x="6404338" y="4275824"/>
            <a:ext cx="10775" cy="2029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5" name="CuadroTexto 1024"/>
          <p:cNvSpPr txBox="1"/>
          <p:nvPr/>
        </p:nvSpPr>
        <p:spPr>
          <a:xfrm>
            <a:off x="539551" y="747482"/>
            <a:ext cx="1011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Efectos</a:t>
            </a:r>
            <a:endParaRPr lang="es-MX" b="1" dirty="0"/>
          </a:p>
        </p:txBody>
      </p:sp>
      <p:sp>
        <p:nvSpPr>
          <p:cNvPr id="131" name="CuadroTexto 130"/>
          <p:cNvSpPr txBox="1"/>
          <p:nvPr/>
        </p:nvSpPr>
        <p:spPr>
          <a:xfrm>
            <a:off x="2051721" y="6092275"/>
            <a:ext cx="1269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Problema</a:t>
            </a:r>
            <a:endParaRPr lang="es-MX" b="1" dirty="0"/>
          </a:p>
        </p:txBody>
      </p:sp>
      <p:sp>
        <p:nvSpPr>
          <p:cNvPr id="59" name="73 CuadroTexto"/>
          <p:cNvSpPr txBox="1">
            <a:spLocks noChangeArrowheads="1"/>
          </p:cNvSpPr>
          <p:nvPr/>
        </p:nvSpPr>
        <p:spPr bwMode="auto">
          <a:xfrm>
            <a:off x="4756894" y="395064"/>
            <a:ext cx="22682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1200" b="1" dirty="0" smtClean="0">
                <a:solidFill>
                  <a:srgbClr val="0000FF"/>
                </a:solidFill>
              </a:rPr>
              <a:t>JUNIO </a:t>
            </a:r>
            <a:r>
              <a:rPr lang="es-MX" altLang="es-MX" sz="1200" b="1" dirty="0" smtClean="0">
                <a:solidFill>
                  <a:srgbClr val="0000FF"/>
                </a:solidFill>
              </a:rPr>
              <a:t>18 2024</a:t>
            </a:r>
            <a:endParaRPr lang="es-MX" altLang="es-MX" sz="1200" b="1" dirty="0">
              <a:solidFill>
                <a:srgbClr val="0000FF"/>
              </a:solidFill>
            </a:endParaRPr>
          </a:p>
        </p:txBody>
      </p:sp>
      <p:pic>
        <p:nvPicPr>
          <p:cNvPr id="61" name="Imagen 60">
            <a:extLst>
              <a:ext uri="{FF2B5EF4-FFF2-40B4-BE49-F238E27FC236}">
                <a16:creationId xmlns:a16="http://schemas.microsoft.com/office/drawing/2014/main" id="{00000000-0008-0000-0000-000004000000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79" b="13150"/>
          <a:stretch/>
        </p:blipFill>
        <p:spPr>
          <a:xfrm>
            <a:off x="6477557" y="158556"/>
            <a:ext cx="2666443" cy="513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854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2" name="207 Conector recto"/>
          <p:cNvCxnSpPr>
            <a:stCxn id="112" idx="4"/>
            <a:endCxn id="110" idx="0"/>
          </p:cNvCxnSpPr>
          <p:nvPr/>
        </p:nvCxnSpPr>
        <p:spPr>
          <a:xfrm>
            <a:off x="6436976" y="4208639"/>
            <a:ext cx="10775" cy="2029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5" name="CuadroTexto 34"/>
          <p:cNvSpPr txBox="1"/>
          <p:nvPr/>
        </p:nvSpPr>
        <p:spPr>
          <a:xfrm>
            <a:off x="1331640" y="0"/>
            <a:ext cx="61926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s-MX" sz="1100" kern="12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PP E010 “Formación </a:t>
            </a:r>
            <a:r>
              <a:rPr lang="es-MX" sz="11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y Capacitación de Recursos Humanos para la </a:t>
            </a:r>
            <a:r>
              <a:rPr lang="es-MX" sz="1100" kern="12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Salud”</a:t>
            </a:r>
          </a:p>
          <a:p>
            <a:pPr algn="ctr"/>
            <a:r>
              <a:rPr lang="es-ES" sz="1100" b="1" dirty="0">
                <a:latin typeface="Arial" panose="020B0604020202020204" pitchFamily="34" charset="0"/>
                <a:cs typeface="Arial" panose="020B0604020202020204" pitchFamily="34" charset="0"/>
              </a:rPr>
              <a:t>Árbol del </a:t>
            </a:r>
            <a:r>
              <a:rPr lang="es-E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problema   -   MIR 2024</a:t>
            </a:r>
            <a:endParaRPr lang="es-MX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7" name="93 Rectángulo"/>
          <p:cNvSpPr/>
          <p:nvPr/>
        </p:nvSpPr>
        <p:spPr>
          <a:xfrm>
            <a:off x="3789491" y="422255"/>
            <a:ext cx="1276985" cy="501650"/>
          </a:xfrm>
          <a:prstGeom prst="rect">
            <a:avLst/>
          </a:prstGeom>
          <a:noFill/>
          <a:ln w="127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s-MX" sz="5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Rezago institucional en la formación de </a:t>
            </a:r>
            <a:r>
              <a:rPr lang="es-MX" sz="500" b="1" kern="12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posgrado, actualización y  </a:t>
            </a:r>
            <a:r>
              <a:rPr lang="es-MX" sz="5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capacitación de recursos humanos para la salud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2843808" y="492959"/>
            <a:ext cx="12693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dirty="0" smtClean="0"/>
              <a:t>Problema</a:t>
            </a:r>
            <a:endParaRPr lang="es-MX" sz="1400" b="1" dirty="0"/>
          </a:p>
        </p:txBody>
      </p:sp>
      <p:sp>
        <p:nvSpPr>
          <p:cNvPr id="8" name="CuadroTexto 7"/>
          <p:cNvSpPr txBox="1"/>
          <p:nvPr/>
        </p:nvSpPr>
        <p:spPr>
          <a:xfrm>
            <a:off x="913000" y="657827"/>
            <a:ext cx="12693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dirty="0" smtClean="0"/>
              <a:t>Causas</a:t>
            </a:r>
            <a:endParaRPr lang="es-MX" sz="1400" b="1" dirty="0"/>
          </a:p>
        </p:txBody>
      </p:sp>
      <p:grpSp>
        <p:nvGrpSpPr>
          <p:cNvPr id="3" name="Grupo 2"/>
          <p:cNvGrpSpPr/>
          <p:nvPr/>
        </p:nvGrpSpPr>
        <p:grpSpPr>
          <a:xfrm>
            <a:off x="35496" y="999619"/>
            <a:ext cx="9144000" cy="6441549"/>
            <a:chOff x="35496" y="954764"/>
            <a:chExt cx="9144000" cy="6441549"/>
          </a:xfrm>
        </p:grpSpPr>
        <p:pic>
          <p:nvPicPr>
            <p:cNvPr id="254" name="Imagen 253"/>
            <p:cNvPicPr/>
            <p:nvPr/>
          </p:nvPicPr>
          <p:blipFill rotWithShape="1">
            <a:blip r:embed="rId3"/>
            <a:srcRect t="8066" b="-8066"/>
            <a:stretch/>
          </p:blipFill>
          <p:spPr>
            <a:xfrm>
              <a:off x="35496" y="954764"/>
              <a:ext cx="9144000" cy="6441549"/>
            </a:xfrm>
            <a:prstGeom prst="rect">
              <a:avLst/>
            </a:prstGeom>
          </p:spPr>
        </p:pic>
        <p:sp>
          <p:nvSpPr>
            <p:cNvPr id="2" name="CuadroTexto 1"/>
            <p:cNvSpPr txBox="1"/>
            <p:nvPr/>
          </p:nvSpPr>
          <p:spPr>
            <a:xfrm>
              <a:off x="913000" y="1988840"/>
              <a:ext cx="72008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MX" sz="400" b="1" dirty="0" smtClean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Bajo nivel </a:t>
              </a:r>
              <a:r>
                <a:rPr lang="es-MX" sz="400" b="1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académico del personal de salud </a:t>
              </a:r>
              <a:r>
                <a:rPr lang="es-MX" sz="400" b="1" dirty="0" smtClean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especializado</a:t>
              </a:r>
              <a:endParaRPr lang="es-MX" sz="400" dirty="0"/>
            </a:p>
          </p:txBody>
        </p:sp>
      </p:grpSp>
      <p:sp>
        <p:nvSpPr>
          <p:cNvPr id="4" name="CuadroTexto 3"/>
          <p:cNvSpPr txBox="1"/>
          <p:nvPr/>
        </p:nvSpPr>
        <p:spPr>
          <a:xfrm>
            <a:off x="8100392" y="2043350"/>
            <a:ext cx="57606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450" b="1" dirty="0" smtClean="0"/>
              <a:t>Deficiente integración del</a:t>
            </a:r>
          </a:p>
          <a:p>
            <a:pPr algn="ctr"/>
            <a:r>
              <a:rPr lang="es-MX" sz="450" b="1" dirty="0" smtClean="0"/>
              <a:t>Programa Anual de Capacitación</a:t>
            </a:r>
            <a:endParaRPr lang="es-MX" sz="450" b="1" dirty="0"/>
          </a:p>
        </p:txBody>
      </p:sp>
      <p:sp>
        <p:nvSpPr>
          <p:cNvPr id="12" name="CuadroTexto 11"/>
          <p:cNvSpPr txBox="1"/>
          <p:nvPr/>
        </p:nvSpPr>
        <p:spPr>
          <a:xfrm>
            <a:off x="8100392" y="2828036"/>
            <a:ext cx="57606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450" b="1" dirty="0" smtClean="0"/>
              <a:t>Insuficiente seguimiento del programa de capacitación</a:t>
            </a:r>
            <a:endParaRPr lang="es-MX" sz="450" b="1" dirty="0"/>
          </a:p>
        </p:txBody>
      </p:sp>
      <p:sp>
        <p:nvSpPr>
          <p:cNvPr id="13" name="CuadroTexto 12"/>
          <p:cNvSpPr txBox="1"/>
          <p:nvPr/>
        </p:nvSpPr>
        <p:spPr>
          <a:xfrm>
            <a:off x="8141262" y="3595055"/>
            <a:ext cx="576064" cy="300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450" b="1" dirty="0" smtClean="0"/>
              <a:t>Bajo apoyo institucional a la capacitación</a:t>
            </a:r>
            <a:endParaRPr lang="es-MX" sz="450" b="1" dirty="0"/>
          </a:p>
        </p:txBody>
      </p:sp>
      <p:sp>
        <p:nvSpPr>
          <p:cNvPr id="14" name="CuadroTexto 11"/>
          <p:cNvSpPr txBox="1"/>
          <p:nvPr/>
        </p:nvSpPr>
        <p:spPr>
          <a:xfrm>
            <a:off x="4607496" y="2852936"/>
            <a:ext cx="61257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s-MX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sz="450" b="1" dirty="0" smtClean="0"/>
              <a:t>Menores ofertas de mercado laboral en lugares de formación</a:t>
            </a:r>
            <a:endParaRPr lang="es-MX" sz="450" b="1" dirty="0"/>
          </a:p>
        </p:txBody>
      </p:sp>
      <p:sp>
        <p:nvSpPr>
          <p:cNvPr id="16" name="73 CuadroTexto"/>
          <p:cNvSpPr txBox="1">
            <a:spLocks noChangeArrowheads="1"/>
          </p:cNvSpPr>
          <p:nvPr/>
        </p:nvSpPr>
        <p:spPr bwMode="auto">
          <a:xfrm>
            <a:off x="6732240" y="6533138"/>
            <a:ext cx="313231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800" b="1" dirty="0" smtClean="0"/>
              <a:t>JUNIO 18 </a:t>
            </a:r>
            <a:r>
              <a:rPr lang="es-MX" altLang="es-MX" sz="800" b="1" dirty="0" smtClean="0"/>
              <a:t>2024</a:t>
            </a:r>
            <a:endParaRPr lang="es-MX" altLang="es-MX" sz="800" b="1" dirty="0"/>
          </a:p>
        </p:txBody>
      </p:sp>
      <p:pic>
        <p:nvPicPr>
          <p:cNvPr id="17" name="Imagen 16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02" r="53658" b="23280"/>
          <a:stretch/>
        </p:blipFill>
        <p:spPr>
          <a:xfrm>
            <a:off x="7020272" y="38410"/>
            <a:ext cx="2096739" cy="818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482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644</TotalTime>
  <Words>220</Words>
  <Application>Microsoft Office PowerPoint</Application>
  <PresentationFormat>Presentación en pantalla (4:3)</PresentationFormat>
  <Paragraphs>37</Paragraphs>
  <Slides>2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Soberana Sans</vt:lpstr>
      <vt:lpstr>Times New Roman</vt:lpstr>
      <vt:lpstr>Tema de Office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CCINSHAE</dc:creator>
  <cp:lastModifiedBy>123</cp:lastModifiedBy>
  <cp:revision>205</cp:revision>
  <cp:lastPrinted>2018-11-07T17:13:10Z</cp:lastPrinted>
  <dcterms:created xsi:type="dcterms:W3CDTF">2013-06-14T19:46:04Z</dcterms:created>
  <dcterms:modified xsi:type="dcterms:W3CDTF">2024-06-18T14:34:42Z</dcterms:modified>
</cp:coreProperties>
</file>