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18/06/2024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28465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de objetivos PP E023 “Atención a la Salud” - MIR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2025</a:t>
            </a:r>
          </a:p>
          <a:p>
            <a:pPr algn="ctr">
              <a:spcAft>
                <a:spcPts val="0"/>
              </a:spcAft>
            </a:pPr>
            <a:endParaRPr lang="es-ES" sz="1400" b="1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8" y="5486319"/>
            <a:ext cx="709368" cy="3112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716282" y="5724282"/>
            <a:ext cx="959487" cy="3445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40191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>
                    <a:solidFill>
                      <a:schemeClr val="tx1"/>
                    </a:solidFill>
                  </a:rPr>
                  <a:t>Menor tiempo de recuperación de la enfermedad de </a:t>
                </a:r>
                <a:r>
                  <a:rPr lang="es-MX" sz="700" b="1" dirty="0" smtClean="0">
                    <a:solidFill>
                      <a:schemeClr val="tx1"/>
                    </a:solidFill>
                  </a:rPr>
                  <a:t>pacientes</a:t>
                </a:r>
                <a:endParaRPr lang="es-MX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Satisfacción 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mejoradas</a:t>
                </a: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Disminución en 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Disminución en 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Equidad,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Igualdad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y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no discriminación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Menor gasto 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vigilado de 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141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30010"/>
            <a:ext cx="8923337" cy="2345396"/>
            <a:chOff x="85543" y="2030010"/>
            <a:chExt cx="8923337" cy="2345396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30010"/>
              <a:ext cx="8923337" cy="2345396"/>
              <a:chOff x="85543" y="2030010"/>
              <a:chExt cx="8923337" cy="2345396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30010"/>
                <a:ext cx="8923337" cy="2345395"/>
                <a:chOff x="85543" y="2030010"/>
                <a:chExt cx="8923337" cy="2345395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30010"/>
                  <a:ext cx="8923337" cy="2345395"/>
                  <a:chOff x="85543" y="2030010"/>
                  <a:chExt cx="8923337" cy="2345395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30010"/>
                    <a:ext cx="8923337" cy="2345395"/>
                    <a:chOff x="85543" y="2030010"/>
                    <a:chExt cx="8923337" cy="2345395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30010"/>
                      <a:ext cx="8923337" cy="2345395"/>
                      <a:chOff x="85543" y="2030010"/>
                      <a:chExt cx="8923337" cy="2345395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30010"/>
                        <a:ext cx="8923337" cy="2345395"/>
                        <a:chOff x="85543" y="2030010"/>
                        <a:chExt cx="8923337" cy="2345395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>
                          <a:off x="4759172" y="2030010"/>
                          <a:ext cx="3144" cy="207316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30010"/>
                          <a:ext cx="8923337" cy="2345395"/>
                          <a:chOff x="85543" y="2030010"/>
                          <a:chExt cx="8923337" cy="2345395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31381"/>
                            <a:ext cx="8923337" cy="1827703"/>
                            <a:chOff x="85543" y="2031381"/>
                            <a:chExt cx="8923337" cy="1827703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 fontScale="92500" lnSpcReduction="10000"/>
                              </a:bodyPr>
                              <a:lstStyle/>
                              <a:p>
                                <a:pPr algn="ctr"/>
                                <a:r>
                                  <a:rPr lang="es-MX" sz="800" b="1" dirty="0">
                                    <a:solidFill>
                                      <a:schemeClr val="tx1"/>
                                    </a:solidFill>
                                  </a:rPr>
                                  <a:t>Demanda satisfecha de servicios </a:t>
                                </a:r>
                                <a:r>
                                  <a:rPr lang="es-MX" sz="8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especializados de salud</a:t>
                                </a:r>
                                <a:endParaRPr lang="es-MX" sz="550" b="1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Control del 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oportunidad 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Mayores oportunidades 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Disminución de 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 reconocida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Disminución en 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31381"/>
                              <a:ext cx="0" cy="265118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87878" y="3101305"/>
                            <a:ext cx="2345395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03387" y="1758178"/>
                        <a:ext cx="370016" cy="2452158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40252" y="2768577"/>
                  <a:ext cx="2095138" cy="621024"/>
                </a:xfrm>
                <a:prstGeom prst="bentConnector3">
                  <a:avLst>
                    <a:gd name="adj1" fmla="val 30199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685101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73 CuadroTexto"/>
          <p:cNvSpPr txBox="1">
            <a:spLocks noChangeArrowheads="1"/>
          </p:cNvSpPr>
          <p:nvPr/>
        </p:nvSpPr>
        <p:spPr bwMode="auto">
          <a:xfrm>
            <a:off x="-846640" y="6642556"/>
            <a:ext cx="31323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JUNIO </a:t>
            </a:r>
            <a:r>
              <a:rPr lang="es-MX" altLang="es-MX" sz="800" b="1" dirty="0" smtClean="0"/>
              <a:t>18 2024</a:t>
            </a:r>
          </a:p>
          <a:p>
            <a:pPr algn="ctr" eaLnBrk="1" hangingPunct="1"/>
            <a:endParaRPr lang="es-MX" altLang="es-MX" sz="800" b="1" dirty="0"/>
          </a:p>
        </p:txBody>
      </p:sp>
      <p:pic>
        <p:nvPicPr>
          <p:cNvPr id="92" name="Imagen 9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6330" r="43086" b="86837"/>
          <a:stretch/>
        </p:blipFill>
        <p:spPr>
          <a:xfrm>
            <a:off x="5685160" y="16626"/>
            <a:ext cx="3445051" cy="648392"/>
          </a:xfrm>
          <a:prstGeom prst="rect">
            <a:avLst/>
          </a:prstGeom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413458" y="960184"/>
            <a:ext cx="959487" cy="28767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Eficiente 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alineación 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coordinación 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formados incorporados a 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>
                      <a:solidFill>
                        <a:schemeClr val="tx1"/>
                      </a:solidFill>
                    </a:rPr>
                    <a:t>Adecuada atención 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Control 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del 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al incremento 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médicos 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Necesidad </a:t>
                      </a:r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real de </a:t>
                      </a:r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80085" y="4956311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Adecuada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conectividad entre segundo y primer nivel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Suficiente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Eficiencia de políticas 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11821" y="4177986"/>
                    <a:ext cx="1118081" cy="535014"/>
                  </a:xfrm>
                  <a:prstGeom prst="bentConnector4">
                    <a:avLst>
                      <a:gd name="adj1" fmla="val 5356"/>
                      <a:gd name="adj2" fmla="val 123738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Eficiente Sistema de Referencia  y </a:t>
            </a:r>
            <a:r>
              <a:rPr lang="es-MX" sz="800" b="1" dirty="0" err="1" smtClean="0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Desconcentración de infraestructura y tecnología</a:t>
                        </a: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s-MX" sz="650" b="1" kern="1200" dirty="0" smtClean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rPr>
                          <a:t>insumos</a:t>
                        </a:r>
                        <a:endParaRPr lang="es-MX" sz="650" dirty="0">
                          <a:effectLst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Adecuados servicios 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personal capacitado para operar tecnología de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Menor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dependencia en el desarrollo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tecnológico</a:t>
                        </a:r>
                        <a:endParaRPr lang="es-MX" sz="7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Costos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eficientes de 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Adecuada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atendida 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contribuyen a la cobertura 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Mayores recursos 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Disponibilidad de 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Mejor 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Atención a transición demográfica y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epidemiológica</a:t>
                                  </a:r>
                                  <a:endParaRPr lang="es-MX" sz="800" b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coordinación 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Eficiencia en el gasto 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asignación de presupuestos 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financiamiento 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cobertura 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Adecuada 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controlado en Condiciones 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oferta de plazas 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Especialistas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acorde 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>
                  <a:solidFill>
                    <a:schemeClr val="tx1"/>
                  </a:solidFill>
                </a:rPr>
                <a:t>Equilibrio 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5" name="Forma libre 4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7" name="Conector angular 6"/>
            <p:cNvCxnSpPr>
              <a:stCxn id="5" idx="0"/>
              <a:endCxn id="125" idx="2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orma libre 131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" name="Conector angular 11"/>
            <p:cNvCxnSpPr>
              <a:stCxn id="5" idx="2"/>
              <a:endCxn id="132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stCxn id="132" idx="2"/>
              <a:endCxn id="318" idx="0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4" name="73 CuadroTexto"/>
          <p:cNvSpPr txBox="1">
            <a:spLocks noChangeArrowheads="1"/>
          </p:cNvSpPr>
          <p:nvPr/>
        </p:nvSpPr>
        <p:spPr bwMode="auto">
          <a:xfrm>
            <a:off x="-941035" y="6611862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JUNIO 18 2024</a:t>
            </a:r>
            <a:endParaRPr lang="es-MX" altLang="es-MX" sz="800" b="1" dirty="0"/>
          </a:p>
        </p:txBody>
      </p:sp>
      <p:pic>
        <p:nvPicPr>
          <p:cNvPr id="136" name="Imagen 13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6330" r="43086" b="86837"/>
          <a:stretch/>
        </p:blipFill>
        <p:spPr>
          <a:xfrm>
            <a:off x="5685160" y="16626"/>
            <a:ext cx="3445051" cy="648392"/>
          </a:xfrm>
          <a:prstGeom prst="rect">
            <a:avLst/>
          </a:prstGeom>
          <a:extLst>
            <a:ext uri="{FAA26D3D-D897-4be2-8F04-BA451C77F1D7}">
              <ma14:placeholderFlag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</TotalTime>
  <Words>419</Words>
  <Application>Microsoft Office PowerPoint</Application>
  <PresentationFormat>Presentación en pantalla (4:3)</PresentationFormat>
  <Paragraphs>66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123</cp:lastModifiedBy>
  <cp:revision>216</cp:revision>
  <cp:lastPrinted>2017-10-02T18:13:36Z</cp:lastPrinted>
  <dcterms:created xsi:type="dcterms:W3CDTF">2016-05-30T19:15:49Z</dcterms:created>
  <dcterms:modified xsi:type="dcterms:W3CDTF">2024-06-18T15:58:34Z</dcterms:modified>
</cp:coreProperties>
</file>