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307" r:id="rId2"/>
  </p:sldIdLst>
  <p:sldSz cx="9144000" cy="6858000" type="screen4x3"/>
  <p:notesSz cx="6797675" cy="9926638"/>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190DB3"/>
    <a:srgbClr val="FFFF66"/>
    <a:srgbClr val="00FF00"/>
    <a:srgbClr val="FFFFCC"/>
    <a:srgbClr val="FFFFFF"/>
    <a:srgbClr val="CAE8AA"/>
    <a:srgbClr val="EEEFB7"/>
    <a:srgbClr val="AFDCAC"/>
    <a:srgbClr val="A5D7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5179" autoAdjust="0"/>
  </p:normalViewPr>
  <p:slideViewPr>
    <p:cSldViewPr>
      <p:cViewPr>
        <p:scale>
          <a:sx n="100" d="100"/>
          <a:sy n="100" d="100"/>
        </p:scale>
        <p:origin x="1406" y="62"/>
      </p:cViewPr>
      <p:guideLst>
        <p:guide orient="horz" pos="2160"/>
        <p:guide pos="2880"/>
      </p:guideLst>
    </p:cSldViewPr>
  </p:slideViewPr>
  <p:notesTextViewPr>
    <p:cViewPr>
      <p:scale>
        <a:sx n="66" d="100"/>
        <a:sy n="66" d="100"/>
      </p:scale>
      <p:origin x="0" y="0"/>
    </p:cViewPr>
  </p:notesTextViewPr>
  <p:sorterViewPr>
    <p:cViewPr>
      <p:scale>
        <a:sx n="50" d="100"/>
        <a:sy n="50" d="100"/>
      </p:scale>
      <p:origin x="0" y="0"/>
    </p:cViewPr>
  </p:sorterViewPr>
  <p:notesViewPr>
    <p:cSldViewPr>
      <p:cViewPr varScale="1">
        <p:scale>
          <a:sx n="66" d="100"/>
          <a:sy n="66" d="100"/>
        </p:scale>
        <p:origin x="276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4"/>
            <a:ext cx="2946444" cy="49836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49663" y="4"/>
            <a:ext cx="2946443" cy="498366"/>
          </a:xfrm>
          <a:prstGeom prst="rect">
            <a:avLst/>
          </a:prstGeom>
        </p:spPr>
        <p:txBody>
          <a:bodyPr vert="horz" lIns="91440" tIns="45720" rIns="91440" bIns="45720" rtlCol="0"/>
          <a:lstStyle>
            <a:lvl1pPr algn="r">
              <a:defRPr sz="1200"/>
            </a:lvl1pPr>
          </a:lstStyle>
          <a:p>
            <a:fld id="{CD489B75-0359-4F87-8F79-330374C0DE88}" type="datetimeFigureOut">
              <a:rPr lang="es-MX" smtClean="0"/>
              <a:t>18/06/2024</a:t>
            </a:fld>
            <a:endParaRPr lang="es-MX"/>
          </a:p>
        </p:txBody>
      </p:sp>
      <p:sp>
        <p:nvSpPr>
          <p:cNvPr id="4" name="Marcador de pie de página 3"/>
          <p:cNvSpPr>
            <a:spLocks noGrp="1"/>
          </p:cNvSpPr>
          <p:nvPr>
            <p:ph type="ftr" sz="quarter" idx="2"/>
          </p:nvPr>
        </p:nvSpPr>
        <p:spPr>
          <a:xfrm>
            <a:off x="0" y="9428276"/>
            <a:ext cx="2946444" cy="498366"/>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49663" y="9428276"/>
            <a:ext cx="2946443" cy="498366"/>
          </a:xfrm>
          <a:prstGeom prst="rect">
            <a:avLst/>
          </a:prstGeom>
        </p:spPr>
        <p:txBody>
          <a:bodyPr vert="horz" lIns="91440" tIns="45720" rIns="91440" bIns="45720" rtlCol="0" anchor="b"/>
          <a:lstStyle>
            <a:lvl1pPr algn="r">
              <a:defRPr sz="1200"/>
            </a:lvl1pPr>
          </a:lstStyle>
          <a:p>
            <a:fld id="{08B7BF40-9EB3-4E09-B6E1-0EE3C4E24E6B}" type="slidenum">
              <a:rPr lang="es-MX" smtClean="0"/>
              <a:t>‹Nº›</a:t>
            </a:fld>
            <a:endParaRPr lang="es-MX"/>
          </a:p>
        </p:txBody>
      </p:sp>
    </p:spTree>
    <p:extLst>
      <p:ext uri="{BB962C8B-B14F-4D97-AF65-F5344CB8AC3E}">
        <p14:creationId xmlns:p14="http://schemas.microsoft.com/office/powerpoint/2010/main" val="3554227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44" cy="496671"/>
          </a:xfrm>
          <a:prstGeom prst="rect">
            <a:avLst/>
          </a:prstGeom>
        </p:spPr>
        <p:txBody>
          <a:bodyPr vert="horz" lIns="92446" tIns="46223" rIns="92446" bIns="46223" rtlCol="0"/>
          <a:lstStyle>
            <a:lvl1pPr algn="l">
              <a:defRPr sz="1200">
                <a:latin typeface="Arial" charset="0"/>
                <a:cs typeface="+mn-cs"/>
              </a:defRPr>
            </a:lvl1pPr>
          </a:lstStyle>
          <a:p>
            <a:pPr>
              <a:defRPr/>
            </a:pPr>
            <a:endParaRPr lang="es-ES"/>
          </a:p>
        </p:txBody>
      </p:sp>
      <p:sp>
        <p:nvSpPr>
          <p:cNvPr id="3" name="2 Marcador de fecha"/>
          <p:cNvSpPr>
            <a:spLocks noGrp="1"/>
          </p:cNvSpPr>
          <p:nvPr>
            <p:ph type="dt" idx="1"/>
          </p:nvPr>
        </p:nvSpPr>
        <p:spPr>
          <a:xfrm>
            <a:off x="3849663" y="0"/>
            <a:ext cx="2946443" cy="496671"/>
          </a:xfrm>
          <a:prstGeom prst="rect">
            <a:avLst/>
          </a:prstGeom>
        </p:spPr>
        <p:txBody>
          <a:bodyPr vert="horz" lIns="92446" tIns="46223" rIns="92446" bIns="46223" rtlCol="0"/>
          <a:lstStyle>
            <a:lvl1pPr algn="r">
              <a:defRPr sz="1200">
                <a:latin typeface="Arial" charset="0"/>
                <a:cs typeface="+mn-cs"/>
              </a:defRPr>
            </a:lvl1pPr>
          </a:lstStyle>
          <a:p>
            <a:pPr>
              <a:defRPr/>
            </a:pPr>
            <a:fld id="{5FB1170F-1FA0-4B2C-AA3D-AC74C7ADDE63}" type="datetimeFigureOut">
              <a:rPr lang="es-ES"/>
              <a:pPr>
                <a:defRPr/>
              </a:pPr>
              <a:t>18/06/2024</a:t>
            </a:fld>
            <a:endParaRPr lang="es-ES"/>
          </a:p>
        </p:txBody>
      </p:sp>
      <p:sp>
        <p:nvSpPr>
          <p:cNvPr id="4" name="3 Marcador de imagen de diapositiva"/>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446" tIns="46223" rIns="92446" bIns="46223" rtlCol="0" anchor="ctr"/>
          <a:lstStyle/>
          <a:p>
            <a:pPr lvl="0"/>
            <a:endParaRPr lang="es-ES" noProof="0" smtClean="0"/>
          </a:p>
        </p:txBody>
      </p:sp>
      <p:sp>
        <p:nvSpPr>
          <p:cNvPr id="5" name="4 Marcador de notas"/>
          <p:cNvSpPr>
            <a:spLocks noGrp="1"/>
          </p:cNvSpPr>
          <p:nvPr>
            <p:ph type="body" sz="quarter" idx="3"/>
          </p:nvPr>
        </p:nvSpPr>
        <p:spPr>
          <a:xfrm>
            <a:off x="680551" y="4715835"/>
            <a:ext cx="5438140" cy="4466649"/>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428272"/>
            <a:ext cx="2946444" cy="496671"/>
          </a:xfrm>
          <a:prstGeom prst="rect">
            <a:avLst/>
          </a:prstGeom>
        </p:spPr>
        <p:txBody>
          <a:bodyPr vert="horz" lIns="92446" tIns="46223" rIns="92446" bIns="46223" rtlCol="0" anchor="b"/>
          <a:lstStyle>
            <a:lvl1pPr algn="l">
              <a:defRPr sz="1200">
                <a:latin typeface="Arial" charset="0"/>
                <a:cs typeface="+mn-cs"/>
              </a:defRPr>
            </a:lvl1pPr>
          </a:lstStyle>
          <a:p>
            <a:pPr>
              <a:defRPr/>
            </a:pPr>
            <a:endParaRPr lang="es-ES"/>
          </a:p>
        </p:txBody>
      </p:sp>
      <p:sp>
        <p:nvSpPr>
          <p:cNvPr id="7" name="6 Marcador de número de diapositiva"/>
          <p:cNvSpPr>
            <a:spLocks noGrp="1"/>
          </p:cNvSpPr>
          <p:nvPr>
            <p:ph type="sldNum" sz="quarter" idx="5"/>
          </p:nvPr>
        </p:nvSpPr>
        <p:spPr>
          <a:xfrm>
            <a:off x="3849663" y="9428272"/>
            <a:ext cx="2946443" cy="496671"/>
          </a:xfrm>
          <a:prstGeom prst="rect">
            <a:avLst/>
          </a:prstGeom>
        </p:spPr>
        <p:txBody>
          <a:bodyPr vert="horz" wrap="square" lIns="92446" tIns="46223" rIns="92446" bIns="46223" numCol="1" anchor="b" anchorCtr="0" compatLnSpc="1">
            <a:prstTxWarp prst="textNoShape">
              <a:avLst/>
            </a:prstTxWarp>
          </a:bodyPr>
          <a:lstStyle>
            <a:lvl1pPr algn="r">
              <a:defRPr sz="1200"/>
            </a:lvl1pPr>
          </a:lstStyle>
          <a:p>
            <a:fld id="{067DC715-1876-47A8-98B7-55117020D452}" type="slidenum">
              <a:rPr lang="es-ES"/>
              <a:pPr/>
              <a:t>‹Nº›</a:t>
            </a:fld>
            <a:endParaRPr lang="es-ES"/>
          </a:p>
        </p:txBody>
      </p:sp>
    </p:spTree>
    <p:extLst>
      <p:ext uri="{BB962C8B-B14F-4D97-AF65-F5344CB8AC3E}">
        <p14:creationId xmlns:p14="http://schemas.microsoft.com/office/powerpoint/2010/main" val="36555021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SV" dirty="0" smtClean="0"/>
          </a:p>
        </p:txBody>
      </p:sp>
      <p:sp>
        <p:nvSpPr>
          <p:cNvPr id="9220"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D63DAEF-B4A2-497C-B345-A03D49FBCAA9}" type="slidenum">
              <a:rPr lang="es-ES"/>
              <a:pPr eaLnBrk="1" hangingPunct="1"/>
              <a:t>1</a:t>
            </a:fld>
            <a:endParaRPr lang="es-ES"/>
          </a:p>
        </p:txBody>
      </p:sp>
    </p:spTree>
    <p:extLst>
      <p:ext uri="{BB962C8B-B14F-4D97-AF65-F5344CB8AC3E}">
        <p14:creationId xmlns:p14="http://schemas.microsoft.com/office/powerpoint/2010/main" val="1083872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8A8CC7B-6126-4C51-9F59-26DCA141378E}" type="slidenum">
              <a:rPr lang="es-ES"/>
              <a:pPr/>
              <a:t>‹Nº›</a:t>
            </a:fld>
            <a:endParaRPr lang="es-ES"/>
          </a:p>
        </p:txBody>
      </p:sp>
    </p:spTree>
    <p:extLst>
      <p:ext uri="{BB962C8B-B14F-4D97-AF65-F5344CB8AC3E}">
        <p14:creationId xmlns:p14="http://schemas.microsoft.com/office/powerpoint/2010/main" val="34029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FCD21B9-9C86-454A-A982-B54D95DFA951}" type="slidenum">
              <a:rPr lang="es-ES"/>
              <a:pPr/>
              <a:t>‹Nº›</a:t>
            </a:fld>
            <a:endParaRPr lang="es-ES"/>
          </a:p>
        </p:txBody>
      </p:sp>
    </p:spTree>
    <p:extLst>
      <p:ext uri="{BB962C8B-B14F-4D97-AF65-F5344CB8AC3E}">
        <p14:creationId xmlns:p14="http://schemas.microsoft.com/office/powerpoint/2010/main" val="278925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3CA6ABE-360F-4D41-9DB5-3013FFE910E2}" type="slidenum">
              <a:rPr lang="es-ES"/>
              <a:pPr/>
              <a:t>‹Nº›</a:t>
            </a:fld>
            <a:endParaRPr lang="es-ES"/>
          </a:p>
        </p:txBody>
      </p:sp>
    </p:spTree>
    <p:extLst>
      <p:ext uri="{BB962C8B-B14F-4D97-AF65-F5344CB8AC3E}">
        <p14:creationId xmlns:p14="http://schemas.microsoft.com/office/powerpoint/2010/main" val="4291579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AE70E516-FBD7-4CA7-8F9D-296ECB7CAFB7}" type="slidenum">
              <a:rPr lang="es-ES"/>
              <a:pPr/>
              <a:t>‹Nº›</a:t>
            </a:fld>
            <a:endParaRPr lang="es-ES"/>
          </a:p>
        </p:txBody>
      </p:sp>
    </p:spTree>
    <p:extLst>
      <p:ext uri="{BB962C8B-B14F-4D97-AF65-F5344CB8AC3E}">
        <p14:creationId xmlns:p14="http://schemas.microsoft.com/office/powerpoint/2010/main" val="4220856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0DFEA80-FDA6-4468-A1FF-A66247F40A14}" type="slidenum">
              <a:rPr lang="es-ES"/>
              <a:pPr/>
              <a:t>‹Nº›</a:t>
            </a:fld>
            <a:endParaRPr lang="es-ES"/>
          </a:p>
        </p:txBody>
      </p:sp>
    </p:spTree>
    <p:extLst>
      <p:ext uri="{BB962C8B-B14F-4D97-AF65-F5344CB8AC3E}">
        <p14:creationId xmlns:p14="http://schemas.microsoft.com/office/powerpoint/2010/main" val="3450247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1EE66949-0357-4935-A9FC-9AF94F0E4507}" type="slidenum">
              <a:rPr lang="es-ES"/>
              <a:pPr/>
              <a:t>‹Nº›</a:t>
            </a:fld>
            <a:endParaRPr lang="es-ES"/>
          </a:p>
        </p:txBody>
      </p:sp>
    </p:spTree>
    <p:extLst>
      <p:ext uri="{BB962C8B-B14F-4D97-AF65-F5344CB8AC3E}">
        <p14:creationId xmlns:p14="http://schemas.microsoft.com/office/powerpoint/2010/main" val="152556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B86AD24D-7118-41C2-9C91-440079C1BE01}" type="slidenum">
              <a:rPr lang="es-ES"/>
              <a:pPr/>
              <a:t>‹Nº›</a:t>
            </a:fld>
            <a:endParaRPr lang="es-ES"/>
          </a:p>
        </p:txBody>
      </p:sp>
    </p:spTree>
    <p:extLst>
      <p:ext uri="{BB962C8B-B14F-4D97-AF65-F5344CB8AC3E}">
        <p14:creationId xmlns:p14="http://schemas.microsoft.com/office/powerpoint/2010/main" val="117503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8ED7F49C-A389-44F2-BDA7-A88F08600157}" type="slidenum">
              <a:rPr lang="es-ES"/>
              <a:pPr/>
              <a:t>‹Nº›</a:t>
            </a:fld>
            <a:endParaRPr lang="es-ES"/>
          </a:p>
        </p:txBody>
      </p:sp>
    </p:spTree>
    <p:extLst>
      <p:ext uri="{BB962C8B-B14F-4D97-AF65-F5344CB8AC3E}">
        <p14:creationId xmlns:p14="http://schemas.microsoft.com/office/powerpoint/2010/main" val="179590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fld id="{EE4B7EB1-0DE4-41B2-AEB4-96F6F2DFB849}" type="slidenum">
              <a:rPr lang="es-ES"/>
              <a:pPr/>
              <a:t>‹Nº›</a:t>
            </a:fld>
            <a:endParaRPr lang="es-ES"/>
          </a:p>
        </p:txBody>
      </p:sp>
    </p:spTree>
    <p:extLst>
      <p:ext uri="{BB962C8B-B14F-4D97-AF65-F5344CB8AC3E}">
        <p14:creationId xmlns:p14="http://schemas.microsoft.com/office/powerpoint/2010/main" val="6770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8B486474-3930-4784-BFA1-FE40EEDA4E60}" type="slidenum">
              <a:rPr lang="es-ES"/>
              <a:pPr/>
              <a:t>‹Nº›</a:t>
            </a:fld>
            <a:endParaRPr lang="es-ES"/>
          </a:p>
        </p:txBody>
      </p:sp>
    </p:spTree>
    <p:extLst>
      <p:ext uri="{BB962C8B-B14F-4D97-AF65-F5344CB8AC3E}">
        <p14:creationId xmlns:p14="http://schemas.microsoft.com/office/powerpoint/2010/main" val="14837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999BDDBA-A4E9-4D72-8548-B0D162CF2417}" type="slidenum">
              <a:rPr lang="es-ES"/>
              <a:pPr/>
              <a:t>‹Nº›</a:t>
            </a:fld>
            <a:endParaRPr lang="es-ES"/>
          </a:p>
        </p:txBody>
      </p:sp>
    </p:spTree>
    <p:extLst>
      <p:ext uri="{BB962C8B-B14F-4D97-AF65-F5344CB8AC3E}">
        <p14:creationId xmlns:p14="http://schemas.microsoft.com/office/powerpoint/2010/main" val="3222396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898273C9-7F2D-4EB2-82A5-C715293C1DD0}" type="slidenum">
              <a:rPr lang="es-ES"/>
              <a:pPr/>
              <a:t>‹Nº›</a:t>
            </a:fld>
            <a:endParaRPr lang="es-ES"/>
          </a:p>
        </p:txBody>
      </p:sp>
    </p:spTree>
    <p:extLst>
      <p:ext uri="{BB962C8B-B14F-4D97-AF65-F5344CB8AC3E}">
        <p14:creationId xmlns:p14="http://schemas.microsoft.com/office/powerpoint/2010/main" val="198473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E2414DA-615E-4970-902D-A10EA617849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 CuadroTexto"/>
          <p:cNvSpPr txBox="1"/>
          <p:nvPr/>
        </p:nvSpPr>
        <p:spPr>
          <a:xfrm>
            <a:off x="710281" y="230520"/>
            <a:ext cx="6918810" cy="246221"/>
          </a:xfrm>
          <a:prstGeom prst="rect">
            <a:avLst/>
          </a:prstGeom>
          <a:noFill/>
        </p:spPr>
        <p:txBody>
          <a:bodyPr wrap="square" rtlCol="0">
            <a:spAutoFit/>
          </a:bodyPr>
          <a:lstStyle/>
          <a:p>
            <a:pPr algn="ctr"/>
            <a:r>
              <a:rPr lang="es-MX" sz="1000" b="1" dirty="0" smtClean="0"/>
              <a:t>PP </a:t>
            </a:r>
            <a:r>
              <a:rPr lang="es-MX" sz="1000" b="1" dirty="0"/>
              <a:t>E010  </a:t>
            </a:r>
            <a:r>
              <a:rPr lang="es-MX" sz="1000" b="1" dirty="0">
                <a:sym typeface="Symbol"/>
              </a:rPr>
              <a:t>Formación y </a:t>
            </a:r>
            <a:r>
              <a:rPr lang="es-MX" sz="1000" b="1" dirty="0" smtClean="0">
                <a:sym typeface="Symbol"/>
              </a:rPr>
              <a:t>capacitación de recursos humanos para </a:t>
            </a:r>
            <a:r>
              <a:rPr lang="es-MX" sz="1000" b="1" dirty="0">
                <a:sym typeface="Symbol"/>
              </a:rPr>
              <a:t>la salud</a:t>
            </a:r>
            <a:r>
              <a:rPr lang="es-MX" sz="1000" b="1" dirty="0" smtClean="0">
                <a:sym typeface="Symbol"/>
              </a:rPr>
              <a:t> </a:t>
            </a:r>
            <a:endParaRPr lang="es-MX" sz="1000" b="1" dirty="0"/>
          </a:p>
        </p:txBody>
      </p:sp>
      <p:sp>
        <p:nvSpPr>
          <p:cNvPr id="28" name="41 Rectángulo"/>
          <p:cNvSpPr/>
          <p:nvPr/>
        </p:nvSpPr>
        <p:spPr>
          <a:xfrm>
            <a:off x="6807786" y="3078683"/>
            <a:ext cx="1822786" cy="1358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Tx/>
              <a:buChar char="-"/>
            </a:pPr>
            <a:endParaRPr lang="es-MX" sz="800" b="1" dirty="0">
              <a:solidFill>
                <a:schemeClr val="tx1"/>
              </a:solidFill>
              <a:latin typeface="Arial" pitchFamily="34" charset="0"/>
              <a:cs typeface="Arial"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p:txBody>
      </p:sp>
      <p:grpSp>
        <p:nvGrpSpPr>
          <p:cNvPr id="16" name="Grupo 15"/>
          <p:cNvGrpSpPr/>
          <p:nvPr/>
        </p:nvGrpSpPr>
        <p:grpSpPr>
          <a:xfrm>
            <a:off x="2078142" y="579889"/>
            <a:ext cx="3639600" cy="1960036"/>
            <a:chOff x="2061545" y="276802"/>
            <a:chExt cx="3639600" cy="1960036"/>
          </a:xfrm>
        </p:grpSpPr>
        <p:sp>
          <p:nvSpPr>
            <p:cNvPr id="9" name="33 Rectángulo"/>
            <p:cNvSpPr/>
            <p:nvPr/>
          </p:nvSpPr>
          <p:spPr>
            <a:xfrm>
              <a:off x="2061545" y="1282760"/>
              <a:ext cx="3639600" cy="9540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tlCol="0" anchor="ctr"/>
            <a:lstStyle/>
            <a:p>
              <a:pPr marL="87313" indent="-87313"/>
              <a:endParaRPr lang="es-MX" sz="8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formación de médicos especialistas (</a:t>
              </a:r>
              <a:r>
                <a:rPr lang="es-MX" sz="600" b="1" dirty="0">
                  <a:solidFill>
                    <a:schemeClr val="tx1"/>
                  </a:solidFill>
                  <a:latin typeface="Arial" pitchFamily="34" charset="0"/>
                  <a:cs typeface="Arial" pitchFamily="34" charset="0"/>
                </a:rPr>
                <a:t>A) </a:t>
              </a:r>
              <a:endParaRPr lang="es-MX" sz="600" b="1" dirty="0" smtClean="0">
                <a:solidFill>
                  <a:schemeClr val="tx1"/>
                </a:solidFill>
                <a:latin typeface="Arial" pitchFamily="34" charset="0"/>
                <a:cs typeface="Arial" pitchFamily="34" charset="0"/>
              </a:endParaRP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Eficiencia terminal de </a:t>
              </a:r>
              <a:r>
                <a:rPr lang="es-MX" sz="600" b="1" dirty="0" smtClean="0">
                  <a:solidFill>
                    <a:schemeClr val="tx1"/>
                  </a:solidFill>
                  <a:latin typeface="Arial" pitchFamily="34" charset="0"/>
                  <a:cs typeface="Arial" pitchFamily="34" charset="0"/>
                </a:rPr>
                <a:t>especializaciones no clínicas, maestrías y doctorados (A</a:t>
              </a:r>
              <a:r>
                <a:rPr lang="es-MX" sz="600" b="1" dirty="0">
                  <a:solidFill>
                    <a:schemeClr val="tx1"/>
                  </a:solidFill>
                  <a:latin typeface="Arial" pitchFamily="34" charset="0"/>
                  <a:cs typeface="Arial" pitchFamily="34" charset="0"/>
                </a:rPr>
                <a:t>)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Porcentaje de </a:t>
              </a:r>
              <a:r>
                <a:rPr lang="es-MX" sz="600" b="1" dirty="0" smtClean="0">
                  <a:solidFill>
                    <a:schemeClr val="tx1"/>
                  </a:solidFill>
                  <a:latin typeface="Arial" pitchFamily="34" charset="0"/>
                  <a:cs typeface="Arial" pitchFamily="34" charset="0"/>
                </a:rPr>
                <a:t>profesionales de la salud que </a:t>
              </a:r>
              <a:r>
                <a:rPr lang="es-MX" sz="600" b="1" dirty="0">
                  <a:solidFill>
                    <a:schemeClr val="tx1"/>
                  </a:solidFill>
                  <a:latin typeface="Arial" pitchFamily="34" charset="0"/>
                  <a:cs typeface="Arial" pitchFamily="34" charset="0"/>
                </a:rPr>
                <a:t>concluyeron cursos de educación continua </a:t>
              </a:r>
              <a:r>
                <a:rPr lang="es-MX" sz="600" b="1" dirty="0" smtClean="0">
                  <a:solidFill>
                    <a:schemeClr val="tx1"/>
                  </a:solidFill>
                  <a:latin typeface="Arial" pitchFamily="34" charset="0"/>
                  <a:cs typeface="Arial" pitchFamily="34" charset="0"/>
                </a:rPr>
                <a:t>(T) </a:t>
              </a: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dirty="0" smtClean="0">
                  <a:solidFill>
                    <a:srgbClr val="FF0000"/>
                  </a:solidFill>
                  <a:latin typeface="Arial" pitchFamily="34" charset="0"/>
                  <a:cs typeface="Arial" pitchFamily="34" charset="0"/>
                </a:rPr>
                <a:t>Porcentaje de servidores públicos que acreditan cursos de capacitación (T)</a:t>
              </a:r>
              <a:endParaRPr lang="es-MX" sz="400"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p:txBody>
        </p:sp>
        <p:sp>
          <p:nvSpPr>
            <p:cNvPr id="10" name="34 Rectángulo"/>
            <p:cNvSpPr/>
            <p:nvPr/>
          </p:nvSpPr>
          <p:spPr>
            <a:xfrm>
              <a:off x="2062422" y="276802"/>
              <a:ext cx="3637846" cy="84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36000" bIns="36000" rtlCol="0" anchor="ctr"/>
            <a:lstStyle/>
            <a:p>
              <a:pPr marL="87313" indent="-87313">
                <a:buFontTx/>
                <a:buChar char="-"/>
              </a:pPr>
              <a:endParaRPr lang="es-MX" sz="800" b="1" dirty="0" smtClean="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itchFamily="34" charset="0"/>
                  <a:cs typeface="Arial" pitchFamily="34" charset="0"/>
                </a:rPr>
                <a:t>  Tasa de incremento anual de plazas de médicos especialistas en formación (A) </a:t>
              </a:r>
              <a:endParaRPr lang="es-MX" sz="600" b="1" dirty="0">
                <a:solidFill>
                  <a:schemeClr val="tx1"/>
                </a:solidFill>
                <a:latin typeface="Arial" pitchFamily="34" charset="0"/>
                <a:cs typeface="Arial" pitchFamily="34" charset="0"/>
              </a:endParaRP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Cobertura de plazas </a:t>
              </a:r>
              <a:r>
                <a:rPr lang="es-MX" sz="600" b="1" dirty="0">
                  <a:solidFill>
                    <a:schemeClr val="tx1"/>
                  </a:solidFill>
                  <a:latin typeface="Arial" panose="020B0604020202020204" pitchFamily="34" charset="0"/>
                  <a:cs typeface="Arial" panose="020B0604020202020204" pitchFamily="34" charset="0"/>
                </a:rPr>
                <a:t>de residentes </a:t>
              </a:r>
              <a:r>
                <a:rPr lang="es-MX" sz="600" b="1" dirty="0" smtClean="0">
                  <a:solidFill>
                    <a:schemeClr val="tx1"/>
                  </a:solidFill>
                  <a:latin typeface="Arial" panose="020B0604020202020204" pitchFamily="34" charset="0"/>
                  <a:cs typeface="Arial" panose="020B0604020202020204" pitchFamily="34" charset="0"/>
                </a:rPr>
                <a:t>(A)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Eficiencia terminal de médicos especialistas en las entidades federativas (A)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700" b="1" dirty="0" smtClean="0">
                  <a:solidFill>
                    <a:schemeClr val="tx1"/>
                  </a:solidFill>
                  <a:latin typeface="Arial" panose="020B0604020202020204" pitchFamily="34" charset="0"/>
                  <a:cs typeface="Arial" panose="020B0604020202020204" pitchFamily="34" charset="0"/>
                </a:rPr>
                <a:t> </a:t>
              </a:r>
              <a:r>
                <a:rPr lang="es-MX" sz="600" b="1" dirty="0" smtClean="0">
                  <a:solidFill>
                    <a:srgbClr val="FF0000"/>
                  </a:solidFill>
                  <a:latin typeface="Arial" panose="020B0604020202020204" pitchFamily="34" charset="0"/>
                  <a:cs typeface="Arial" panose="020B0604020202020204" pitchFamily="34" charset="0"/>
                </a:rPr>
                <a:t>Porcentaje de servidores públicos capacitados (A)</a:t>
              </a:r>
              <a:endParaRPr lang="es-MX" sz="600" b="1" dirty="0">
                <a:solidFill>
                  <a:schemeClr val="tx1"/>
                </a:solidFill>
                <a:effectLst>
                  <a:glow rad="127000">
                    <a:srgbClr val="FFFF00"/>
                  </a:glow>
                </a:effectLst>
                <a:latin typeface="Arial" pitchFamily="34" charset="0"/>
                <a:cs typeface="Arial" pitchFamily="34" charset="0"/>
              </a:endParaRPr>
            </a:p>
          </p:txBody>
        </p:sp>
      </p:grpSp>
      <p:cxnSp>
        <p:nvCxnSpPr>
          <p:cNvPr id="25" name="Conector recto 24"/>
          <p:cNvCxnSpPr>
            <a:stCxn id="10" idx="2"/>
            <a:endCxn id="9" idx="0"/>
          </p:cNvCxnSpPr>
          <p:nvPr/>
        </p:nvCxnSpPr>
        <p:spPr>
          <a:xfrm>
            <a:off x="3897942" y="1428063"/>
            <a:ext cx="0" cy="157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73 CuadroTexto"/>
          <p:cNvSpPr txBox="1">
            <a:spLocks noChangeArrowheads="1"/>
          </p:cNvSpPr>
          <p:nvPr/>
        </p:nvSpPr>
        <p:spPr bwMode="auto">
          <a:xfrm>
            <a:off x="1283537" y="-1454"/>
            <a:ext cx="55688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1000" b="1" dirty="0" smtClean="0">
                <a:cs typeface="Arial" panose="020B0604020202020204" pitchFamily="34" charset="0"/>
              </a:rPr>
              <a:t>Matriz de Indicadores para </a:t>
            </a:r>
            <a:r>
              <a:rPr lang="es-MX" altLang="es-MX" sz="1000" b="1" smtClean="0">
                <a:cs typeface="Arial" panose="020B0604020202020204" pitchFamily="34" charset="0"/>
              </a:rPr>
              <a:t>Resultados 2025</a:t>
            </a:r>
          </a:p>
          <a:p>
            <a:pPr algn="ctr" eaLnBrk="1" hangingPunct="1"/>
            <a:r>
              <a:rPr lang="es-MX" altLang="es-MX" sz="1000" b="1" smtClean="0">
                <a:cs typeface="Arial" panose="020B0604020202020204" pitchFamily="34" charset="0"/>
              </a:rPr>
              <a:t>           </a:t>
            </a:r>
            <a:endParaRPr lang="es-MX" altLang="es-MX" sz="1000" b="1" dirty="0">
              <a:cs typeface="Arial" panose="020B0604020202020204" pitchFamily="34" charset="0"/>
            </a:endParaRPr>
          </a:p>
        </p:txBody>
      </p:sp>
      <p:cxnSp>
        <p:nvCxnSpPr>
          <p:cNvPr id="14" name="Conector recto 13"/>
          <p:cNvCxnSpPr>
            <a:stCxn id="9" idx="2"/>
            <a:endCxn id="9" idx="2"/>
          </p:cNvCxnSpPr>
          <p:nvPr/>
        </p:nvCxnSpPr>
        <p:spPr>
          <a:xfrm>
            <a:off x="3897942" y="2539925"/>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28 Rectángulo"/>
          <p:cNvSpPr/>
          <p:nvPr/>
        </p:nvSpPr>
        <p:spPr>
          <a:xfrm>
            <a:off x="350433" y="370138"/>
            <a:ext cx="1600522" cy="1084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Contribuir al bienestar social e igualdad mediante el desarrollo de competencias técnico-médicas y de gestión de los profesionales de la salud de acuerdo con las necesidades de salud de la población</a:t>
            </a:r>
            <a:endParaRPr lang="es-MX" sz="600" b="1" i="1" dirty="0">
              <a:solidFill>
                <a:schemeClr val="tx1"/>
              </a:solidFill>
              <a:latin typeface="+mj-lt"/>
              <a:cs typeface="Arial" pitchFamily="34" charset="0"/>
            </a:endParaRPr>
          </a:p>
        </p:txBody>
      </p:sp>
      <p:sp>
        <p:nvSpPr>
          <p:cNvPr id="42" name="28 Rectángulo"/>
          <p:cNvSpPr/>
          <p:nvPr/>
        </p:nvSpPr>
        <p:spPr>
          <a:xfrm>
            <a:off x="425496" y="1612762"/>
            <a:ext cx="1581398" cy="691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rPr>
              <a:t>Profesionales de la salud desarrollan competencias técnico-médicas </a:t>
            </a:r>
            <a:r>
              <a:rPr lang="es-MX" sz="600" b="1" i="1" dirty="0">
                <a:solidFill>
                  <a:schemeClr val="tx1"/>
                </a:solidFill>
              </a:rPr>
              <a:t>y de gestión acordes con las </a:t>
            </a:r>
            <a:r>
              <a:rPr lang="es-MX" sz="600" b="1" i="1" dirty="0" smtClean="0">
                <a:solidFill>
                  <a:schemeClr val="tx1"/>
                </a:solidFill>
              </a:rPr>
              <a:t>necesidades </a:t>
            </a:r>
            <a:r>
              <a:rPr lang="es-MX" sz="600" b="1" i="1" dirty="0">
                <a:solidFill>
                  <a:schemeClr val="tx1"/>
                </a:solidFill>
              </a:rPr>
              <a:t>de </a:t>
            </a:r>
            <a:r>
              <a:rPr lang="es-MX" sz="600" b="1" i="1" dirty="0" smtClean="0">
                <a:solidFill>
                  <a:schemeClr val="tx1"/>
                </a:solidFill>
              </a:rPr>
              <a:t>la salud de la </a:t>
            </a:r>
            <a:r>
              <a:rPr lang="es-MX" sz="600" b="1" i="1" dirty="0">
                <a:solidFill>
                  <a:schemeClr val="tx1"/>
                </a:solidFill>
              </a:rPr>
              <a:t>población.</a:t>
            </a:r>
            <a:endParaRPr lang="es-MX" sz="600" b="1" i="1" dirty="0">
              <a:solidFill>
                <a:schemeClr val="tx1"/>
              </a:solidFill>
              <a:cs typeface="Arial" pitchFamily="34" charset="0"/>
            </a:endParaRPr>
          </a:p>
        </p:txBody>
      </p:sp>
      <p:cxnSp>
        <p:nvCxnSpPr>
          <p:cNvPr id="52" name="Conector angular 51"/>
          <p:cNvCxnSpPr>
            <a:stCxn id="53" idx="0"/>
            <a:endCxn id="9" idx="2"/>
          </p:cNvCxnSpPr>
          <p:nvPr/>
        </p:nvCxnSpPr>
        <p:spPr>
          <a:xfrm rot="5400000" flipH="1" flipV="1">
            <a:off x="3124090" y="2026514"/>
            <a:ext cx="260441" cy="128726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ector angular 54"/>
          <p:cNvCxnSpPr>
            <a:stCxn id="62" idx="0"/>
            <a:endCxn id="9" idx="2"/>
          </p:cNvCxnSpPr>
          <p:nvPr/>
        </p:nvCxnSpPr>
        <p:spPr>
          <a:xfrm rot="16200000" flipV="1">
            <a:off x="5241222" y="1196646"/>
            <a:ext cx="265483" cy="295204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22 Rectángulo"/>
          <p:cNvSpPr/>
          <p:nvPr/>
        </p:nvSpPr>
        <p:spPr>
          <a:xfrm>
            <a:off x="5717742" y="718168"/>
            <a:ext cx="3310240" cy="65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700" b="1" dirty="0" smtClean="0">
                <a:solidFill>
                  <a:schemeClr val="tx1"/>
                </a:solidFill>
              </a:rPr>
              <a:t> </a:t>
            </a:r>
            <a:r>
              <a:rPr lang="es-MX" sz="600" b="1" dirty="0" smtClean="0">
                <a:solidFill>
                  <a:schemeClr val="tx1"/>
                </a:solidFill>
              </a:rPr>
              <a:t>Se fortalece la política nacional para la formación, desarrollo y capacitación de profesionales de la salud</a:t>
            </a:r>
          </a:p>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smtClean="0">
                <a:solidFill>
                  <a:schemeClr val="tx1"/>
                </a:solidFill>
              </a:rPr>
              <a:t>Congruencia de recursos presupuestales con necesidades no cubiertas de formación de especialistas </a:t>
            </a:r>
          </a:p>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rPr>
              <a:t>Recursos humanos se forman de acuerdo con las necesidades de salud de la población orientados por el diagnostico realizado por la Comisión Interinstitucional de Formación de Recursos Humanos para la Salud.</a:t>
            </a:r>
          </a:p>
          <a:p>
            <a:pPr marL="88900" indent="-88900">
              <a:buFont typeface="+mj-lt"/>
              <a:buAutoNum type="arabicPeriod"/>
            </a:pPr>
            <a:endParaRPr lang="es-MX" sz="600" b="1" dirty="0">
              <a:solidFill>
                <a:schemeClr val="tx1"/>
              </a:solidFill>
            </a:endParaRPr>
          </a:p>
          <a:p>
            <a:endParaRPr lang="es-MX" sz="700" b="1" i="1" dirty="0">
              <a:solidFill>
                <a:schemeClr val="tx1"/>
              </a:solidFill>
              <a:latin typeface="Arial" pitchFamily="34" charset="0"/>
              <a:cs typeface="Arial" pitchFamily="34" charset="0"/>
            </a:endParaRPr>
          </a:p>
        </p:txBody>
      </p:sp>
      <p:sp>
        <p:nvSpPr>
          <p:cNvPr id="50" name="22 Rectángulo"/>
          <p:cNvSpPr/>
          <p:nvPr/>
        </p:nvSpPr>
        <p:spPr>
          <a:xfrm>
            <a:off x="5724127" y="1592196"/>
            <a:ext cx="3283997" cy="7323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r>
              <a:rPr lang="es-MX" sz="600" b="1" dirty="0">
                <a:solidFill>
                  <a:schemeClr val="tx1"/>
                </a:solidFill>
                <a:latin typeface="+mj-lt"/>
              </a:rPr>
              <a:t>1. </a:t>
            </a:r>
            <a:r>
              <a:rPr lang="es-MX" sz="600" b="1" dirty="0" smtClean="0">
                <a:solidFill>
                  <a:schemeClr val="tx1"/>
                </a:solidFill>
                <a:latin typeface="+mj-lt"/>
              </a:rPr>
              <a:t>Profesionales de la salud formados son empleados en la rama de su especialidad.</a:t>
            </a:r>
          </a:p>
          <a:p>
            <a:endParaRPr lang="es-MX" sz="600" b="1" dirty="0">
              <a:solidFill>
                <a:schemeClr val="tx1"/>
              </a:solidFill>
              <a:latin typeface="+mj-lt"/>
            </a:endParaRPr>
          </a:p>
          <a:p>
            <a:pPr marL="88900" indent="-88900"/>
            <a:r>
              <a:rPr lang="es-MX" sz="600" b="1" dirty="0">
                <a:solidFill>
                  <a:schemeClr val="tx1"/>
                </a:solidFill>
                <a:latin typeface="+mj-lt"/>
              </a:rPr>
              <a:t>2. </a:t>
            </a:r>
            <a:r>
              <a:rPr lang="es-MX" sz="600" b="1" dirty="0" smtClean="0">
                <a:solidFill>
                  <a:schemeClr val="tx1"/>
                </a:solidFill>
                <a:latin typeface="+mj-lt"/>
              </a:rPr>
              <a:t>Profesionales de la salud y personal servidor público egresados se desempeñan adecuadamente en su área de formación.</a:t>
            </a:r>
            <a:endParaRPr lang="es-MX" sz="600" b="1" dirty="0">
              <a:solidFill>
                <a:schemeClr val="tx1"/>
              </a:solidFill>
              <a:latin typeface="+mj-lt"/>
            </a:endParaRPr>
          </a:p>
          <a:p>
            <a:pPr marL="88900" indent="-88900"/>
            <a:endParaRPr lang="es-MX" sz="600" b="1" dirty="0" smtClean="0">
              <a:solidFill>
                <a:schemeClr val="tx1"/>
              </a:solidFill>
              <a:latin typeface="+mj-lt"/>
            </a:endParaRPr>
          </a:p>
          <a:p>
            <a:pPr marL="88900" indent="-88900"/>
            <a:r>
              <a:rPr lang="es-MX" sz="600" b="1" dirty="0" smtClean="0">
                <a:solidFill>
                  <a:schemeClr val="tx1"/>
                </a:solidFill>
                <a:latin typeface="+mj-lt"/>
              </a:rPr>
              <a:t>3. La población cuenta con recursos y medios de acceso a los profesionistas formados</a:t>
            </a:r>
            <a:endParaRPr lang="es-MX" sz="600" b="1" dirty="0">
              <a:solidFill>
                <a:schemeClr val="tx1"/>
              </a:solidFill>
              <a:latin typeface="+mj-lt"/>
            </a:endParaRPr>
          </a:p>
        </p:txBody>
      </p:sp>
      <p:grpSp>
        <p:nvGrpSpPr>
          <p:cNvPr id="26" name="Grupo 25"/>
          <p:cNvGrpSpPr/>
          <p:nvPr/>
        </p:nvGrpSpPr>
        <p:grpSpPr>
          <a:xfrm>
            <a:off x="5232065" y="2805408"/>
            <a:ext cx="3635118" cy="1467526"/>
            <a:chOff x="4786955" y="4582622"/>
            <a:chExt cx="3635118" cy="1710000"/>
          </a:xfrm>
          <a:noFill/>
        </p:grpSpPr>
        <p:grpSp>
          <p:nvGrpSpPr>
            <p:cNvPr id="2" name="Grupo 1"/>
            <p:cNvGrpSpPr/>
            <p:nvPr/>
          </p:nvGrpSpPr>
          <p:grpSpPr>
            <a:xfrm>
              <a:off x="4786955" y="4582622"/>
              <a:ext cx="2436998" cy="1710000"/>
              <a:chOff x="4730969" y="3026764"/>
              <a:chExt cx="2436998" cy="1710000"/>
            </a:xfrm>
            <a:grpFill/>
          </p:grpSpPr>
          <p:grpSp>
            <p:nvGrpSpPr>
              <p:cNvPr id="6" name="Grupo 5"/>
              <p:cNvGrpSpPr/>
              <p:nvPr/>
            </p:nvGrpSpPr>
            <p:grpSpPr>
              <a:xfrm>
                <a:off x="4730969" y="3026764"/>
                <a:ext cx="2436998" cy="1710000"/>
                <a:chOff x="4372790" y="2338796"/>
                <a:chExt cx="2436998" cy="1710000"/>
              </a:xfrm>
              <a:grpFill/>
            </p:grpSpPr>
            <p:sp>
              <p:nvSpPr>
                <p:cNvPr id="62" name="37 Rectángulo"/>
                <p:cNvSpPr/>
                <p:nvPr/>
              </p:nvSpPr>
              <p:spPr>
                <a:xfrm>
                  <a:off x="5171630" y="2338796"/>
                  <a:ext cx="1638158" cy="1710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5725" indent="-85725">
                    <a:buFontTx/>
                    <a:buChar char="-"/>
                  </a:pPr>
                  <a:endParaRPr lang="es-MX" sz="800" b="1" dirty="0">
                    <a:solidFill>
                      <a:schemeClr val="tx1"/>
                    </a:solidFill>
                    <a:latin typeface="Arial" pitchFamily="34" charset="0"/>
                    <a:cs typeface="Arial" pitchFamily="34" charset="0"/>
                  </a:endParaRPr>
                </a:p>
                <a:p>
                  <a:pPr marL="85725" indent="-85725">
                    <a:buFontTx/>
                    <a:buChar char="-"/>
                  </a:pPr>
                  <a:endParaRPr lang="es-MX" sz="800" b="1" dirty="0">
                    <a:solidFill>
                      <a:schemeClr val="tx1"/>
                    </a:solidFill>
                    <a:latin typeface="Arial" pitchFamily="34" charset="0"/>
                    <a:cs typeface="Arial" pitchFamily="34" charset="0"/>
                  </a:endParaRPr>
                </a:p>
                <a:p>
                  <a:endParaRPr lang="es-MX" sz="800" b="1" dirty="0">
                    <a:solidFill>
                      <a:schemeClr val="tx1"/>
                    </a:solidFill>
                    <a:latin typeface="Arial" pitchFamily="34" charset="0"/>
                    <a:cs typeface="Arial" pitchFamily="34" charset="0"/>
                  </a:endParaRPr>
                </a:p>
              </p:txBody>
            </p:sp>
            <p:sp>
              <p:nvSpPr>
                <p:cNvPr id="58" name="28 Rectángulo"/>
                <p:cNvSpPr/>
                <p:nvPr/>
              </p:nvSpPr>
              <p:spPr>
                <a:xfrm>
                  <a:off x="4372790" y="2369367"/>
                  <a:ext cx="831454" cy="15945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Capacitación otorgada a los servidores públicos</a:t>
                  </a:r>
                  <a:endParaRPr lang="es-MX" sz="600" b="1" i="1" dirty="0">
                    <a:solidFill>
                      <a:schemeClr val="tx1"/>
                    </a:solidFill>
                    <a:latin typeface="Arial" pitchFamily="34" charset="0"/>
                    <a:cs typeface="Arial" pitchFamily="34" charset="0"/>
                  </a:endParaRPr>
                </a:p>
              </p:txBody>
            </p:sp>
          </p:grpSp>
          <p:sp>
            <p:nvSpPr>
              <p:cNvPr id="45" name="28 Rectángulo"/>
              <p:cNvSpPr/>
              <p:nvPr/>
            </p:nvSpPr>
            <p:spPr>
              <a:xfrm>
                <a:off x="5562423" y="3153155"/>
                <a:ext cx="1565571" cy="14987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 eventos de capacitación realizados satisfactoriamente (T)</a:t>
                </a:r>
              </a:p>
              <a:p>
                <a:pPr marL="92075" indent="-92075">
                  <a:buFont typeface="Arial" panose="020B0604020202020204" pitchFamily="34" charset="0"/>
                  <a:buChar char="-"/>
                </a:pPr>
                <a:endParaRPr lang="es-MX" sz="600" b="1" dirty="0" smtClean="0">
                  <a:solidFill>
                    <a:srgbClr val="FF0000"/>
                  </a:solidFill>
                  <a:latin typeface="Arial" pitchFamily="34" charset="0"/>
                  <a:cs typeface="Arial" pitchFamily="34" charset="0"/>
                </a:endParaRPr>
              </a:p>
              <a:p>
                <a:endParaRPr lang="es-MX" sz="600" b="1" dirty="0">
                  <a:solidFill>
                    <a:srgbClr val="FF0000"/>
                  </a:solidFill>
                  <a:latin typeface="Arial" pitchFamily="34" charset="0"/>
                  <a:cs typeface="Arial" pitchFamily="34" charset="0"/>
                </a:endParaRPr>
              </a:p>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del presupuesto destinado a capacitación respecto al total ejercido por la institución (T)</a:t>
                </a:r>
                <a:endParaRPr lang="es-MX" sz="1200" b="1" dirty="0" smtClean="0">
                  <a:solidFill>
                    <a:srgbClr val="FF0000"/>
                  </a:solidFill>
                  <a:latin typeface="Arial" pitchFamily="34" charset="0"/>
                  <a:cs typeface="Arial" pitchFamily="34" charset="0"/>
                </a:endParaRPr>
              </a:p>
            </p:txBody>
          </p:sp>
        </p:grpSp>
        <p:sp>
          <p:nvSpPr>
            <p:cNvPr id="61" name="22 Rectángulo"/>
            <p:cNvSpPr/>
            <p:nvPr/>
          </p:nvSpPr>
          <p:spPr>
            <a:xfrm>
              <a:off x="7207766" y="4758980"/>
              <a:ext cx="1214307" cy="9790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s-MX" sz="600" b="1" dirty="0" smtClean="0">
                  <a:solidFill>
                    <a:schemeClr val="tx1"/>
                  </a:solidFill>
                </a:rPr>
                <a:t>Los </a:t>
              </a:r>
              <a:r>
                <a:rPr lang="es-MX" sz="600" b="1" dirty="0">
                  <a:solidFill>
                    <a:schemeClr val="tx1"/>
                  </a:solidFill>
                </a:rPr>
                <a:t>servidores públicos </a:t>
              </a:r>
              <a:r>
                <a:rPr lang="es-MX" sz="600" b="1" dirty="0" smtClean="0">
                  <a:solidFill>
                    <a:schemeClr val="tx1"/>
                  </a:solidFill>
                </a:rPr>
                <a:t>cumplen con los requisitos para acreditar los eventos de capacitación.</a:t>
              </a:r>
            </a:p>
          </p:txBody>
        </p:sp>
      </p:grpSp>
      <p:grpSp>
        <p:nvGrpSpPr>
          <p:cNvPr id="23" name="Grupo 22"/>
          <p:cNvGrpSpPr/>
          <p:nvPr/>
        </p:nvGrpSpPr>
        <p:grpSpPr>
          <a:xfrm>
            <a:off x="509303" y="2800366"/>
            <a:ext cx="4544336" cy="1292662"/>
            <a:chOff x="85404" y="3326614"/>
            <a:chExt cx="3887598" cy="1449283"/>
          </a:xfrm>
        </p:grpSpPr>
        <p:grpSp>
          <p:nvGrpSpPr>
            <p:cNvPr id="5" name="Grupo 4"/>
            <p:cNvGrpSpPr/>
            <p:nvPr/>
          </p:nvGrpSpPr>
          <p:grpSpPr>
            <a:xfrm>
              <a:off x="85404" y="3326614"/>
              <a:ext cx="2953483" cy="1449283"/>
              <a:chOff x="-156231" y="2320509"/>
              <a:chExt cx="1695792" cy="2019240"/>
            </a:xfrm>
          </p:grpSpPr>
          <p:sp>
            <p:nvSpPr>
              <p:cNvPr id="53" name="59 Rectángulo"/>
              <p:cNvSpPr/>
              <p:nvPr/>
            </p:nvSpPr>
            <p:spPr>
              <a:xfrm>
                <a:off x="212323" y="2320509"/>
                <a:ext cx="1327238" cy="2019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formación con percepción de calidad satisfactoria (A)</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especialización </a:t>
                </a:r>
                <a:r>
                  <a:rPr lang="es-MX" sz="600" b="1" dirty="0">
                    <a:solidFill>
                      <a:schemeClr val="tx1"/>
                    </a:solidFill>
                    <a:latin typeface="Arial" pitchFamily="34" charset="0"/>
                    <a:cs typeface="Arial" pitchFamily="34" charset="0"/>
                  </a:rPr>
                  <a:t>no </a:t>
                </a:r>
                <a:r>
                  <a:rPr lang="es-MX" sz="600" b="1" dirty="0" smtClean="0">
                    <a:solidFill>
                      <a:schemeClr val="tx1"/>
                    </a:solidFill>
                    <a:latin typeface="Arial" pitchFamily="34" charset="0"/>
                    <a:cs typeface="Arial" pitchFamily="34" charset="0"/>
                  </a:rPr>
                  <a:t>clínica, </a:t>
                </a:r>
                <a:r>
                  <a:rPr lang="es-MX" sz="600" b="1" dirty="0">
                    <a:solidFill>
                      <a:schemeClr val="tx1"/>
                    </a:solidFill>
                    <a:latin typeface="Arial" pitchFamily="34" charset="0"/>
                    <a:cs typeface="Arial" pitchFamily="34" charset="0"/>
                  </a:rPr>
                  <a:t>maestrías y doctorados </a:t>
                </a:r>
                <a:r>
                  <a:rPr lang="es-MX" sz="600" b="1" dirty="0" smtClean="0">
                    <a:solidFill>
                      <a:schemeClr val="tx1"/>
                    </a:solidFill>
                    <a:latin typeface="Arial" panose="020B0604020202020204" pitchFamily="34" charset="0"/>
                    <a:cs typeface="Arial" pitchFamily="34" charset="0"/>
                  </a:rPr>
                  <a:t>con percepción de calidad satisfactoria (A)</a:t>
                </a:r>
              </a:p>
              <a:p>
                <a:pPr marL="87313" indent="-87313">
                  <a:buFontTx/>
                  <a:buChar char="-"/>
                </a:pPr>
                <a:endParaRPr lang="es-MX" sz="600" b="1" dirty="0" smtClean="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Eficacia en la impartición de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Porcentaje de participantes externos en los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Percepción sobre la calidad de los cursos de educación continua (T)</a:t>
                </a:r>
                <a:endParaRPr lang="es-MX" sz="600" b="1" dirty="0">
                  <a:solidFill>
                    <a:schemeClr val="tx1"/>
                  </a:solidFill>
                  <a:latin typeface="Arial" pitchFamily="34" charset="0"/>
                  <a:cs typeface="Arial" pitchFamily="34" charset="0"/>
                </a:endParaRPr>
              </a:p>
            </p:txBody>
          </p:sp>
          <p:sp>
            <p:nvSpPr>
              <p:cNvPr id="73" name="CuadroTexto 72"/>
              <p:cNvSpPr txBox="1"/>
              <p:nvPr/>
            </p:nvSpPr>
            <p:spPr>
              <a:xfrm>
                <a:off x="-156231" y="2906876"/>
                <a:ext cx="356600" cy="721157"/>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Formación de</a:t>
                </a:r>
              </a:p>
              <a:p>
                <a:r>
                  <a:rPr lang="es-MX" sz="600" b="1" i="1" dirty="0" smtClean="0">
                    <a:latin typeface="Arial" panose="020B0604020202020204" pitchFamily="34" charset="0"/>
                    <a:cs typeface="Arial" panose="020B0604020202020204" pitchFamily="34" charset="0"/>
                  </a:rPr>
                  <a:t>Posgrado y actualización otorgada</a:t>
                </a:r>
                <a:endParaRPr lang="es-MX" sz="600" b="1" i="1" dirty="0">
                  <a:latin typeface="Arial" panose="020B0604020202020204" pitchFamily="34" charset="0"/>
                  <a:cs typeface="Arial" panose="020B0604020202020204" pitchFamily="34" charset="0"/>
                </a:endParaRPr>
              </a:p>
            </p:txBody>
          </p:sp>
        </p:grpSp>
        <p:sp>
          <p:nvSpPr>
            <p:cNvPr id="56" name="22 Rectángulo"/>
            <p:cNvSpPr/>
            <p:nvPr/>
          </p:nvSpPr>
          <p:spPr>
            <a:xfrm>
              <a:off x="2993446" y="3502966"/>
              <a:ext cx="979556" cy="1196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488" indent="-90488">
                <a:buAutoNum type="arabicPeriod"/>
              </a:pPr>
              <a:r>
                <a:rPr lang="es-MX" sz="600" b="1" dirty="0" smtClean="0">
                  <a:solidFill>
                    <a:schemeClr val="tx1"/>
                  </a:solidFill>
                </a:rPr>
                <a:t>Los </a:t>
              </a:r>
              <a:r>
                <a:rPr lang="es-MX" sz="600" b="1" dirty="0">
                  <a:solidFill>
                    <a:schemeClr val="tx1"/>
                  </a:solidFill>
                </a:rPr>
                <a:t>profesionales </a:t>
              </a:r>
              <a:r>
                <a:rPr lang="es-MX" sz="600" b="1" dirty="0" smtClean="0">
                  <a:solidFill>
                    <a:schemeClr val="tx1"/>
                  </a:solidFill>
                </a:rPr>
                <a:t>de </a:t>
              </a:r>
              <a:r>
                <a:rPr lang="es-MX" sz="600" b="1" dirty="0">
                  <a:solidFill>
                    <a:schemeClr val="tx1"/>
                  </a:solidFill>
                </a:rPr>
                <a:t>la salud </a:t>
              </a:r>
              <a:r>
                <a:rPr lang="es-MX" sz="600" b="1" dirty="0" smtClean="0">
                  <a:solidFill>
                    <a:schemeClr val="tx1"/>
                  </a:solidFill>
                </a:rPr>
                <a:t>acreditan oportunamente cursos de formación.</a:t>
              </a:r>
              <a:endParaRPr lang="es-MX" sz="600" b="1" dirty="0">
                <a:solidFill>
                  <a:schemeClr val="tx1"/>
                </a:solidFill>
                <a:cs typeface="Arial" pitchFamily="34" charset="0"/>
              </a:endParaRPr>
            </a:p>
          </p:txBody>
        </p:sp>
      </p:grpSp>
      <p:grpSp>
        <p:nvGrpSpPr>
          <p:cNvPr id="59" name="Grupo 58"/>
          <p:cNvGrpSpPr/>
          <p:nvPr/>
        </p:nvGrpSpPr>
        <p:grpSpPr>
          <a:xfrm>
            <a:off x="-21327" y="4397141"/>
            <a:ext cx="3128592" cy="2257917"/>
            <a:chOff x="-454235" y="1610091"/>
            <a:chExt cx="3580767" cy="2257917"/>
          </a:xfrm>
        </p:grpSpPr>
        <p:sp>
          <p:nvSpPr>
            <p:cNvPr id="60" name="59 Rectángulo"/>
            <p:cNvSpPr/>
            <p:nvPr/>
          </p:nvSpPr>
          <p:spPr>
            <a:xfrm>
              <a:off x="250084" y="1610091"/>
              <a:ext cx="1318994" cy="22579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72000" bIns="36000" rtlCol="0" anchor="t" anchorCtr="0">
              <a:spAutoFit/>
            </a:bodyPr>
            <a:lstStyle/>
            <a:p>
              <a:pPr marL="87313" indent="-87313">
                <a:buFontTx/>
                <a:buChar char="-"/>
              </a:pPr>
              <a:endParaRPr lang="es-MX" sz="4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instituciones con programas de seguimiento de egresados (posgrado clínico y </a:t>
              </a:r>
              <a:r>
                <a:rPr lang="es-MX" sz="600" b="1" dirty="0">
                  <a:solidFill>
                    <a:schemeClr val="tx1"/>
                  </a:solidFill>
                  <a:latin typeface="Arial" pitchFamily="34" charset="0"/>
                  <a:cs typeface="Arial" pitchFamily="34" charset="0"/>
                </a:rPr>
                <a:t>especializaciones no clínicas, maestrías y doctorados </a:t>
              </a:r>
              <a:r>
                <a:rPr lang="es-MX" sz="600" b="1" dirty="0" smtClean="0">
                  <a:solidFill>
                    <a:schemeClr val="tx1"/>
                  </a:solidFill>
                  <a:latin typeface="Arial" panose="020B0604020202020204" pitchFamily="34" charset="0"/>
                  <a:cs typeface="Arial" panose="020B0604020202020204" pitchFamily="34" charset="0"/>
                </a:rPr>
                <a:t>) (A)</a:t>
              </a: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espacios académicos ocupados(A)</a:t>
              </a:r>
            </a:p>
            <a:p>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postulantes aceptados (A)</a:t>
              </a:r>
            </a:p>
            <a:p>
              <a:pPr marL="87313" indent="-87313">
                <a:buFontTx/>
                <a:buChar char="-"/>
              </a:pPr>
              <a:endParaRPr lang="es-MX" sz="600" b="1" dirty="0">
                <a:solidFill>
                  <a:schemeClr val="tx1"/>
                </a:solidFill>
                <a:latin typeface="Arial" pitchFamily="34" charset="0"/>
                <a:cs typeface="Arial" pitchFamily="34" charset="0"/>
              </a:endParaRPr>
            </a:p>
          </p:txBody>
        </p:sp>
        <p:sp>
          <p:nvSpPr>
            <p:cNvPr id="63" name="CuadroTexto 62"/>
            <p:cNvSpPr txBox="1"/>
            <p:nvPr/>
          </p:nvSpPr>
          <p:spPr>
            <a:xfrm>
              <a:off x="-454235" y="1706764"/>
              <a:ext cx="732963" cy="461665"/>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Seguimiento de egresados de posgrado</a:t>
              </a:r>
              <a:endParaRPr lang="es-MX" sz="600" b="1" i="1" dirty="0">
                <a:latin typeface="Arial" panose="020B0604020202020204" pitchFamily="34" charset="0"/>
                <a:cs typeface="Arial" panose="020B0604020202020204" pitchFamily="34" charset="0"/>
              </a:endParaRPr>
            </a:p>
          </p:txBody>
        </p:sp>
        <p:sp>
          <p:nvSpPr>
            <p:cNvPr id="64" name="CuadroTexto 63"/>
            <p:cNvSpPr txBox="1"/>
            <p:nvPr/>
          </p:nvSpPr>
          <p:spPr>
            <a:xfrm>
              <a:off x="-454235" y="2741591"/>
              <a:ext cx="769993"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de posgrado</a:t>
              </a:r>
              <a:endParaRPr lang="es-MX" sz="600" b="1" i="1" dirty="0">
                <a:latin typeface="Arial" panose="020B0604020202020204" pitchFamily="34" charset="0"/>
                <a:cs typeface="Arial" panose="020B0604020202020204" pitchFamily="34" charset="0"/>
              </a:endParaRPr>
            </a:p>
          </p:txBody>
        </p:sp>
        <p:sp>
          <p:nvSpPr>
            <p:cNvPr id="65" name="CuadroTexto 64"/>
            <p:cNvSpPr txBox="1"/>
            <p:nvPr/>
          </p:nvSpPr>
          <p:spPr>
            <a:xfrm>
              <a:off x="-423467" y="3481456"/>
              <a:ext cx="762520"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Selección de aspirantes de posgrado</a:t>
              </a:r>
              <a:endParaRPr lang="es-MX" sz="600" b="1" i="1" dirty="0">
                <a:latin typeface="Arial" panose="020B0604020202020204" pitchFamily="34" charset="0"/>
                <a:cs typeface="Arial" panose="020B0604020202020204" pitchFamily="34" charset="0"/>
              </a:endParaRPr>
            </a:p>
          </p:txBody>
        </p:sp>
        <p:sp>
          <p:nvSpPr>
            <p:cNvPr id="66" name="22 Rectángulo"/>
            <p:cNvSpPr/>
            <p:nvPr/>
          </p:nvSpPr>
          <p:spPr>
            <a:xfrm>
              <a:off x="1508344" y="2336266"/>
              <a:ext cx="1618188" cy="1163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cs typeface="Arial" pitchFamily="34" charset="0"/>
                </a:rPr>
                <a:t>Los contenidos académicos y curriculares de los programas de posgrado ofrecidos por las instituciones son atractivos a los profesionales de la salud.</a:t>
              </a:r>
            </a:p>
            <a:p>
              <a:pPr marL="88900" indent="-88900">
                <a:buFont typeface="+mj-lt"/>
                <a:buAutoNum type="arabicPeriod"/>
              </a:pPr>
              <a:r>
                <a:rPr lang="es-MX" sz="600" b="1" dirty="0" smtClean="0">
                  <a:solidFill>
                    <a:schemeClr val="tx1"/>
                  </a:solidFill>
                  <a:cs typeface="Arial" pitchFamily="34" charset="0"/>
                </a:rPr>
                <a:t>El financiamiento otorgado por la SHCP es suficiente para cubrir los espacios académicos disponibles en las instituciones.</a:t>
              </a:r>
            </a:p>
            <a:p>
              <a:pPr marL="88900" indent="-88900">
                <a:buFont typeface="+mj-lt"/>
                <a:buAutoNum type="arabicPeriod"/>
              </a:pPr>
              <a:endParaRPr lang="es-MX" sz="600" b="1" dirty="0" smtClean="0">
                <a:solidFill>
                  <a:schemeClr val="tx1"/>
                </a:solidFill>
                <a:cs typeface="Arial" pitchFamily="34" charset="0"/>
              </a:endParaRPr>
            </a:p>
          </p:txBody>
        </p:sp>
      </p:grpSp>
      <p:grpSp>
        <p:nvGrpSpPr>
          <p:cNvPr id="69" name="Grupo 68"/>
          <p:cNvGrpSpPr/>
          <p:nvPr/>
        </p:nvGrpSpPr>
        <p:grpSpPr>
          <a:xfrm>
            <a:off x="2947967" y="4325733"/>
            <a:ext cx="2114567" cy="1874148"/>
            <a:chOff x="1111223" y="3598794"/>
            <a:chExt cx="1951528" cy="1452099"/>
          </a:xfrm>
        </p:grpSpPr>
        <p:sp>
          <p:nvSpPr>
            <p:cNvPr id="70" name="59 Rectángulo"/>
            <p:cNvSpPr/>
            <p:nvPr/>
          </p:nvSpPr>
          <p:spPr>
            <a:xfrm>
              <a:off x="1673263" y="3651329"/>
              <a:ext cx="717193" cy="13592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captación de participantes a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a:p>
              <a:pPr marL="87313" indent="-87313">
                <a:buFontTx/>
                <a:buChar char="-"/>
              </a:pPr>
              <a:endParaRPr lang="es-MX" sz="800" b="1" dirty="0" smtClean="0">
                <a:solidFill>
                  <a:schemeClr val="tx1"/>
                </a:solidFill>
                <a:latin typeface="Arial" pitchFamily="34" charset="0"/>
                <a:cs typeface="Arial" pitchFamily="34" charset="0"/>
              </a:endParaRPr>
            </a:p>
          </p:txBody>
        </p:sp>
        <p:sp>
          <p:nvSpPr>
            <p:cNvPr id="71" name="CuadroTexto 70"/>
            <p:cNvSpPr txBox="1"/>
            <p:nvPr/>
          </p:nvSpPr>
          <p:spPr>
            <a:xfrm>
              <a:off x="1111223" y="3862954"/>
              <a:ext cx="780271" cy="357700"/>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a:t>
              </a:r>
            </a:p>
            <a:p>
              <a:r>
                <a:rPr lang="es-MX" sz="600" b="1" i="1" dirty="0" smtClean="0">
                  <a:latin typeface="Arial" panose="020B0604020202020204" pitchFamily="34" charset="0"/>
                  <a:cs typeface="Arial" panose="020B0604020202020204" pitchFamily="34" charset="0"/>
                </a:rPr>
                <a:t>de educación continua</a:t>
              </a:r>
              <a:endParaRPr lang="es-MX" sz="600" b="1" i="1" dirty="0">
                <a:latin typeface="Arial" panose="020B0604020202020204" pitchFamily="34" charset="0"/>
                <a:cs typeface="Arial" panose="020B0604020202020204" pitchFamily="34" charset="0"/>
              </a:endParaRPr>
            </a:p>
          </p:txBody>
        </p:sp>
        <p:sp>
          <p:nvSpPr>
            <p:cNvPr id="72" name="22 Rectángulo"/>
            <p:cNvSpPr/>
            <p:nvPr/>
          </p:nvSpPr>
          <p:spPr>
            <a:xfrm>
              <a:off x="2328904" y="3598794"/>
              <a:ext cx="733847" cy="1452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Existe una adecuada aceptación de las convocatorias por parte de  los profesionales de salud internos y externos.</a:t>
              </a:r>
              <a:endParaRPr lang="es-MX" sz="600" b="1" dirty="0">
                <a:solidFill>
                  <a:schemeClr val="tx1"/>
                </a:solidFill>
              </a:endParaRPr>
            </a:p>
            <a:p>
              <a:pPr marL="88900" indent="-88900">
                <a:buFont typeface="+mj-lt"/>
                <a:buAutoNum type="arabicPeriod"/>
              </a:pPr>
              <a:endParaRPr lang="es-MX" sz="600" b="1" dirty="0">
                <a:solidFill>
                  <a:schemeClr val="tx1"/>
                </a:solidFill>
              </a:endParaRPr>
            </a:p>
          </p:txBody>
        </p:sp>
      </p:grpSp>
      <p:grpSp>
        <p:nvGrpSpPr>
          <p:cNvPr id="79" name="Grupo 78"/>
          <p:cNvGrpSpPr/>
          <p:nvPr/>
        </p:nvGrpSpPr>
        <p:grpSpPr>
          <a:xfrm>
            <a:off x="4933735" y="4591248"/>
            <a:ext cx="1540403" cy="1446550"/>
            <a:chOff x="2156913" y="5214979"/>
            <a:chExt cx="1567869" cy="1315711"/>
          </a:xfrm>
        </p:grpSpPr>
        <p:grpSp>
          <p:nvGrpSpPr>
            <p:cNvPr id="81" name="Grupo 80"/>
            <p:cNvGrpSpPr/>
            <p:nvPr/>
          </p:nvGrpSpPr>
          <p:grpSpPr>
            <a:xfrm>
              <a:off x="2156913" y="5214979"/>
              <a:ext cx="1516593" cy="1315711"/>
              <a:chOff x="2156913" y="5214979"/>
              <a:chExt cx="1516593" cy="1315711"/>
            </a:xfrm>
          </p:grpSpPr>
          <p:sp>
            <p:nvSpPr>
              <p:cNvPr id="82" name="CuadroTexto 81"/>
              <p:cNvSpPr txBox="1"/>
              <p:nvPr/>
            </p:nvSpPr>
            <p:spPr>
              <a:xfrm>
                <a:off x="2156913" y="5650316"/>
                <a:ext cx="828780" cy="419908"/>
              </a:xfrm>
              <a:prstGeom prst="rect">
                <a:avLst/>
              </a:prstGeom>
              <a:noFill/>
            </p:spPr>
            <p:txBody>
              <a:bodyPr wrap="square" rtlCol="0">
                <a:spAutoFit/>
              </a:bodyPr>
              <a:lstStyle/>
              <a:p>
                <a:r>
                  <a:rPr lang="es-MX" sz="600" b="1" i="1" dirty="0" smtClean="0"/>
                  <a:t>Detección de necesidades </a:t>
                </a:r>
              </a:p>
              <a:p>
                <a:r>
                  <a:rPr lang="es-MX" sz="600" b="1" i="1" dirty="0" smtClean="0"/>
                  <a:t>de </a:t>
                </a:r>
              </a:p>
              <a:p>
                <a:r>
                  <a:rPr lang="es-MX" sz="600" b="1" i="1" dirty="0" smtClean="0"/>
                  <a:t>capacitación</a:t>
                </a:r>
                <a:endParaRPr lang="es-MX" sz="600" b="1" i="1" dirty="0"/>
              </a:p>
            </p:txBody>
          </p:sp>
          <p:sp>
            <p:nvSpPr>
              <p:cNvPr id="83" name="59 Rectángulo"/>
              <p:cNvSpPr/>
              <p:nvPr/>
            </p:nvSpPr>
            <p:spPr>
              <a:xfrm>
                <a:off x="2773612" y="5214979"/>
                <a:ext cx="899894" cy="1315711"/>
              </a:xfrm>
              <a:prstGeom prst="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p:txBody>
          </p:sp>
        </p:grpSp>
        <p:sp>
          <p:nvSpPr>
            <p:cNvPr id="80" name="28 Rectángulo"/>
            <p:cNvSpPr/>
            <p:nvPr/>
          </p:nvSpPr>
          <p:spPr>
            <a:xfrm>
              <a:off x="2748193" y="5491237"/>
              <a:ext cx="976589" cy="10102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i="1" dirty="0">
                  <a:solidFill>
                    <a:srgbClr val="FF0000"/>
                  </a:solidFill>
                  <a:latin typeface="Arial" pitchFamily="34" charset="0"/>
                  <a:cs typeface="Arial" pitchFamily="34" charset="0"/>
                </a:rPr>
                <a:t>Porcentaje de temas identificados que se integran al Programa Anual de Capacitación (A)</a:t>
              </a:r>
            </a:p>
            <a:p>
              <a:pPr marL="92075" indent="-793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39" name="Conector angular 38"/>
          <p:cNvCxnSpPr>
            <a:stCxn id="53" idx="2"/>
            <a:endCxn id="70" idx="0"/>
          </p:cNvCxnSpPr>
          <p:nvPr/>
        </p:nvCxnSpPr>
        <p:spPr>
          <a:xfrm rot="16200000" flipH="1">
            <a:off x="3127843" y="3575862"/>
            <a:ext cx="300509" cy="133483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angular 46"/>
          <p:cNvCxnSpPr>
            <a:stCxn id="60" idx="0"/>
            <a:endCxn id="53" idx="2"/>
          </p:cNvCxnSpPr>
          <p:nvPr/>
        </p:nvCxnSpPr>
        <p:spPr>
          <a:xfrm rot="5400000" flipH="1" flipV="1">
            <a:off x="1738417" y="3524880"/>
            <a:ext cx="304113" cy="144041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ector angular 85"/>
          <p:cNvCxnSpPr>
            <a:stCxn id="83" idx="0"/>
            <a:endCxn id="62" idx="2"/>
          </p:cNvCxnSpPr>
          <p:nvPr/>
        </p:nvCxnSpPr>
        <p:spPr>
          <a:xfrm rot="5400000" flipH="1" flipV="1">
            <a:off x="6256683" y="3997947"/>
            <a:ext cx="318314" cy="868288"/>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22 Rectángulo"/>
          <p:cNvSpPr/>
          <p:nvPr/>
        </p:nvSpPr>
        <p:spPr>
          <a:xfrm>
            <a:off x="6365335" y="4546209"/>
            <a:ext cx="772719" cy="1726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servidores públicos participan activamente en la detección de necesidades de capacitación.</a:t>
            </a:r>
          </a:p>
          <a:p>
            <a:pPr marL="88900" indent="-88900">
              <a:buFont typeface="+mj-lt"/>
              <a:buAutoNum type="arabicPeriod"/>
            </a:pPr>
            <a:endParaRPr lang="es-MX" sz="600" b="1" dirty="0" smtClean="0">
              <a:solidFill>
                <a:schemeClr val="tx1"/>
              </a:solidFill>
            </a:endParaRPr>
          </a:p>
        </p:txBody>
      </p:sp>
      <p:grpSp>
        <p:nvGrpSpPr>
          <p:cNvPr id="57" name="Grupo 56"/>
          <p:cNvGrpSpPr/>
          <p:nvPr/>
        </p:nvGrpSpPr>
        <p:grpSpPr>
          <a:xfrm>
            <a:off x="7629090" y="4596218"/>
            <a:ext cx="873037" cy="1467528"/>
            <a:chOff x="3297890" y="5193093"/>
            <a:chExt cx="888603" cy="1334792"/>
          </a:xfrm>
          <a:noFill/>
        </p:grpSpPr>
        <p:sp>
          <p:nvSpPr>
            <p:cNvPr id="75" name="59 Rectángulo"/>
            <p:cNvSpPr/>
            <p:nvPr/>
          </p:nvSpPr>
          <p:spPr>
            <a:xfrm>
              <a:off x="3344330" y="5193093"/>
              <a:ext cx="807276" cy="1334792"/>
            </a:xfrm>
            <a:prstGeom prst="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endParaRPr lang="es-MX" sz="800" b="1" dirty="0">
                <a:solidFill>
                  <a:schemeClr val="tx1"/>
                </a:solidFill>
                <a:effectLst>
                  <a:glow rad="127000">
                    <a:srgbClr val="FFFF00"/>
                  </a:glow>
                </a:effectLst>
                <a:latin typeface="Arial" pitchFamily="34" charset="0"/>
                <a:cs typeface="Arial" pitchFamily="34" charset="0"/>
              </a:endParaRPr>
            </a:p>
          </p:txBody>
        </p:sp>
        <p:sp>
          <p:nvSpPr>
            <p:cNvPr id="67" name="28 Rectángulo"/>
            <p:cNvSpPr/>
            <p:nvPr/>
          </p:nvSpPr>
          <p:spPr>
            <a:xfrm>
              <a:off x="3297890" y="5221878"/>
              <a:ext cx="888603" cy="12869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b="1" i="1" dirty="0" smtClean="0">
                  <a:solidFill>
                    <a:srgbClr val="FF0000"/>
                  </a:solidFill>
                  <a:latin typeface="Arial" pitchFamily="34" charset="0"/>
                  <a:cs typeface="Arial" pitchFamily="34" charset="0"/>
                </a:rPr>
                <a:t>Porcentaje de temas contratados en el Programa Anual de Capacitación (PAC) </a:t>
              </a:r>
              <a:r>
                <a:rPr lang="es-MX" sz="700" b="1" i="1" dirty="0" smtClean="0">
                  <a:solidFill>
                    <a:srgbClr val="FF0000"/>
                  </a:solidFill>
                  <a:latin typeface="Arial" pitchFamily="34" charset="0"/>
                  <a:cs typeface="Arial" pitchFamily="34" charset="0"/>
                </a:rPr>
                <a:t>(T)</a:t>
              </a: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78" name="Conector angular 77"/>
          <p:cNvCxnSpPr>
            <a:stCxn id="75" idx="0"/>
            <a:endCxn id="62" idx="2"/>
          </p:cNvCxnSpPr>
          <p:nvPr/>
        </p:nvCxnSpPr>
        <p:spPr>
          <a:xfrm rot="16200000" flipV="1">
            <a:off x="7298992" y="3823926"/>
            <a:ext cx="323284" cy="12213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021762" y="5123316"/>
            <a:ext cx="671726" cy="369332"/>
          </a:xfrm>
          <a:prstGeom prst="rect">
            <a:avLst/>
          </a:prstGeom>
          <a:noFill/>
        </p:spPr>
        <p:txBody>
          <a:bodyPr wrap="square" rtlCol="0">
            <a:spAutoFit/>
          </a:bodyPr>
          <a:lstStyle/>
          <a:p>
            <a:r>
              <a:rPr lang="es-MX" sz="600" b="1" dirty="0" smtClean="0"/>
              <a:t>Contratación de temas de capacitación</a:t>
            </a:r>
            <a:endParaRPr lang="es-MX" sz="600" b="1" dirty="0"/>
          </a:p>
        </p:txBody>
      </p:sp>
      <p:sp>
        <p:nvSpPr>
          <p:cNvPr id="84" name="22 Rectángulo"/>
          <p:cNvSpPr/>
          <p:nvPr/>
        </p:nvSpPr>
        <p:spPr>
          <a:xfrm>
            <a:off x="1715933" y="4338931"/>
            <a:ext cx="1467629" cy="655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egresados contribuyen al programa de seguimiento de egresados.</a:t>
            </a:r>
          </a:p>
          <a:p>
            <a:pPr marL="88900" indent="-88900">
              <a:buFont typeface="+mj-lt"/>
              <a:buAutoNum type="arabicPeriod"/>
            </a:pPr>
            <a:endParaRPr lang="es-MX" sz="600" b="1" dirty="0" smtClean="0">
              <a:solidFill>
                <a:schemeClr val="tx1"/>
              </a:solidFill>
            </a:endParaRPr>
          </a:p>
        </p:txBody>
      </p:sp>
      <p:sp>
        <p:nvSpPr>
          <p:cNvPr id="85" name="22 Rectángulo"/>
          <p:cNvSpPr/>
          <p:nvPr/>
        </p:nvSpPr>
        <p:spPr>
          <a:xfrm>
            <a:off x="1689164" y="6180031"/>
            <a:ext cx="1185010" cy="533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cs typeface="Arial" pitchFamily="34" charset="0"/>
            </a:endParaRPr>
          </a:p>
          <a:p>
            <a:pPr marL="88900" indent="-88900">
              <a:buFont typeface="+mj-lt"/>
              <a:buAutoNum type="arabicPeriod"/>
            </a:pPr>
            <a:r>
              <a:rPr lang="es-MX" sz="600" b="1" dirty="0" smtClean="0">
                <a:solidFill>
                  <a:schemeClr val="tx1"/>
                </a:solidFill>
                <a:cs typeface="Arial" pitchFamily="34" charset="0"/>
              </a:rPr>
              <a:t>Se mejoran los requisitos de selección de los egresados de las escuelas para participar la formación. </a:t>
            </a:r>
          </a:p>
        </p:txBody>
      </p:sp>
      <p:sp>
        <p:nvSpPr>
          <p:cNvPr id="87" name="22 Rectángulo"/>
          <p:cNvSpPr/>
          <p:nvPr/>
        </p:nvSpPr>
        <p:spPr>
          <a:xfrm>
            <a:off x="8409731" y="4709485"/>
            <a:ext cx="743012" cy="1328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prestadores de servicios de capacitación cumplen oportunamente con el desarrollo de sus actividades.</a:t>
            </a:r>
          </a:p>
          <a:p>
            <a:pPr marL="88900" indent="-88900">
              <a:buFont typeface="+mj-lt"/>
              <a:buAutoNum type="arabicPeriod"/>
            </a:pPr>
            <a:endParaRPr lang="es-MX" sz="600" b="1" dirty="0" smtClean="0">
              <a:solidFill>
                <a:schemeClr val="tx1"/>
              </a:solidFill>
            </a:endParaRPr>
          </a:p>
        </p:txBody>
      </p:sp>
      <p:sp>
        <p:nvSpPr>
          <p:cNvPr id="74" name="73 CuadroTexto"/>
          <p:cNvSpPr txBox="1">
            <a:spLocks noChangeArrowheads="1"/>
          </p:cNvSpPr>
          <p:nvPr/>
        </p:nvSpPr>
        <p:spPr bwMode="auto">
          <a:xfrm>
            <a:off x="6642246" y="6533138"/>
            <a:ext cx="313231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800" b="1" dirty="0" smtClean="0"/>
              <a:t>JUNIO </a:t>
            </a:r>
            <a:r>
              <a:rPr lang="es-MX" altLang="es-MX" sz="800" b="1" dirty="0" smtClean="0"/>
              <a:t>18 2024</a:t>
            </a:r>
            <a:endParaRPr lang="es-MX" altLang="es-MX" sz="800" b="1" dirty="0"/>
          </a:p>
        </p:txBody>
      </p:sp>
      <p:pic>
        <p:nvPicPr>
          <p:cNvPr id="68" name="Imagen 67">
            <a:extLst>
              <a:ext uri="{FF2B5EF4-FFF2-40B4-BE49-F238E27FC236}">
                <a16:creationId xmlns:a16="http://schemas.microsoft.com/office/drawing/2014/main" id="{00000000-0008-0000-0000-000004000000}"/>
              </a:ext>
            </a:extLst>
          </p:cNvPr>
          <p:cNvPicPr/>
          <p:nvPr/>
        </p:nvPicPr>
        <p:blipFill rotWithShape="1">
          <a:blip r:embed="rId3">
            <a:extLst>
              <a:ext uri="{28A0092B-C50C-407E-A947-70E740481C1C}">
                <a14:useLocalDpi xmlns:a14="http://schemas.microsoft.com/office/drawing/2010/main" val="0"/>
              </a:ext>
            </a:extLst>
          </a:blip>
          <a:srcRect t="18279" b="13150"/>
          <a:stretch/>
        </p:blipFill>
        <p:spPr>
          <a:xfrm>
            <a:off x="6798900" y="114988"/>
            <a:ext cx="2007280" cy="328014"/>
          </a:xfrm>
          <a:prstGeom prst="rect">
            <a:avLst/>
          </a:prstGeom>
        </p:spPr>
      </p:pic>
    </p:spTree>
    <p:extLst>
      <p:ext uri="{BB962C8B-B14F-4D97-AF65-F5344CB8AC3E}">
        <p14:creationId xmlns:p14="http://schemas.microsoft.com/office/powerpoint/2010/main" val="3271798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Origin</Template>
  <TotalTime>24161</TotalTime>
  <Words>645</Words>
  <Application>Microsoft Office PowerPoint</Application>
  <PresentationFormat>Presentación en pantalla (4:3)</PresentationFormat>
  <Paragraphs>117</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Symbol</vt:lpstr>
      <vt:lpstr>Diseño predeterminado</vt:lpstr>
      <vt:lpstr>Presentación de PowerPoint</vt:lpstr>
    </vt:vector>
  </TitlesOfParts>
  <Company>Comisión Coordinadora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amata</dc:creator>
  <cp:lastModifiedBy>123</cp:lastModifiedBy>
  <cp:revision>1886</cp:revision>
  <cp:lastPrinted>2018-11-15T18:06:54Z</cp:lastPrinted>
  <dcterms:created xsi:type="dcterms:W3CDTF">2008-07-18T19:44:53Z</dcterms:created>
  <dcterms:modified xsi:type="dcterms:W3CDTF">2024-06-18T14:35:09Z</dcterms:modified>
</cp:coreProperties>
</file>